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handoutMasterIdLst>
    <p:handoutMasterId r:id="rId133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389" r:id="rId11"/>
    <p:sldId id="393" r:id="rId12"/>
    <p:sldId id="390" r:id="rId13"/>
    <p:sldId id="275" r:id="rId14"/>
    <p:sldId id="276" r:id="rId15"/>
    <p:sldId id="277" r:id="rId16"/>
    <p:sldId id="278" r:id="rId17"/>
    <p:sldId id="284" r:id="rId18"/>
    <p:sldId id="285" r:id="rId19"/>
    <p:sldId id="392" r:id="rId20"/>
    <p:sldId id="394" r:id="rId21"/>
    <p:sldId id="396" r:id="rId22"/>
    <p:sldId id="395" r:id="rId23"/>
    <p:sldId id="397" r:id="rId24"/>
    <p:sldId id="398" r:id="rId25"/>
    <p:sldId id="291" r:id="rId26"/>
    <p:sldId id="292" r:id="rId27"/>
    <p:sldId id="293" r:id="rId28"/>
    <p:sldId id="399" r:id="rId29"/>
    <p:sldId id="400" r:id="rId30"/>
    <p:sldId id="401" r:id="rId31"/>
    <p:sldId id="294" r:id="rId32"/>
    <p:sldId id="295" r:id="rId33"/>
    <p:sldId id="402" r:id="rId34"/>
    <p:sldId id="403" r:id="rId35"/>
    <p:sldId id="40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87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88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265" r:id="rId130"/>
    <p:sldId id="259" r:id="rId1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M_BOM" id="{09AB6A3C-C23E-4E53-9A3D-404DA37AB2CE}">
          <p14:sldIdLst>
            <p14:sldId id="256"/>
          </p14:sldIdLst>
        </p14:section>
        <p14:section name="01DOM对象" id="{38EFFFEA-3442-4A6F-9536-3445BEAAA380}">
          <p14:sldIdLst>
            <p14:sldId id="267"/>
            <p14:sldId id="268"/>
            <p14:sldId id="269"/>
          </p14:sldIdLst>
        </p14:section>
        <p14:section name="02DOM级别介绍" id="{A846124F-6AC0-45DC-97C4-ECBA720C9C3F}">
          <p14:sldIdLst>
            <p14:sldId id="270"/>
          </p14:sldIdLst>
        </p14:section>
        <p14:section name="03DOM作用" id="{7A05F8BD-9A94-4CDA-8565-89AA30621599}">
          <p14:sldIdLst>
            <p14:sldId id="271"/>
          </p14:sldIdLst>
        </p14:section>
        <p14:section name="04DOM的快速入门" id="{87C36951-D39D-4C1C-ADC4-ED954C4FD946}">
          <p14:sldIdLst>
            <p14:sldId id="272"/>
            <p14:sldId id="273"/>
          </p14:sldIdLst>
        </p14:section>
        <p14:section name="05DOM快速入门案例" id="{79F4C9C3-0A5C-4B6F-BDA2-5AC635F5AFA9}">
          <p14:sldIdLst>
            <p14:sldId id="274"/>
            <p14:sldId id="389"/>
            <p14:sldId id="393"/>
          </p14:sldIdLst>
        </p14:section>
        <p14:section name="06获取单个元素" id="{E4773CBB-8FF0-425C-9319-275B87861B9F}">
          <p14:sldIdLst>
            <p14:sldId id="390"/>
          </p14:sldIdLst>
        </p14:section>
        <p14:section name="07获取多个元素" id="{C4BE2AA5-4FBF-453E-8E22-467F7C14DDBF}">
          <p14:sldIdLst>
            <p14:sldId id="275"/>
            <p14:sldId id="276"/>
            <p14:sldId id="277"/>
          </p14:sldIdLst>
        </p14:section>
        <p14:section name="08DOM的深入理解" id="{8C6BC3F1-9410-4C9C-8460-B3CB5F329DD4}">
          <p14:sldIdLst>
            <p14:sldId id="278"/>
          </p14:sldIdLst>
        </p14:section>
        <p14:section name="09注册事件" id="{E9C22F60-2127-48B8-B444-D94774FC0490}">
          <p14:sldIdLst>
            <p14:sldId id="284"/>
            <p14:sldId id="285"/>
          </p14:sldIdLst>
        </p14:section>
        <p14:section name="10DOM中的案例" id="{848C470D-4620-467B-B4C3-5DD0C95DECC4}">
          <p14:sldIdLst>
            <p14:sldId id="392"/>
            <p14:sldId id="394"/>
            <p14:sldId id="396"/>
            <p14:sldId id="395"/>
            <p14:sldId id="397"/>
            <p14:sldId id="398"/>
          </p14:sldIdLst>
        </p14:section>
        <p14:section name="11DOM对象和DOM属性" id="{41AA55F4-2DE1-4928-8FB7-3D3F7C986BDF}">
          <p14:sldIdLst>
            <p14:sldId id="291"/>
            <p14:sldId id="292"/>
            <p14:sldId id="293"/>
          </p14:sldIdLst>
        </p14:section>
        <p14:section name="12innerText和innerHTML" id="{9573CD20-A518-4259-ADF2-91CF967BBD3E}">
          <p14:sldIdLst>
            <p14:sldId id="399"/>
            <p14:sldId id="400"/>
            <p14:sldId id="401"/>
          </p14:sldIdLst>
        </p14:section>
        <p14:section name="DOM中的自定义属性" id="{A585C633-CEF1-4493-BD46-F05B242D8F12}">
          <p14:sldIdLst>
            <p14:sldId id="294"/>
            <p14:sldId id="295"/>
            <p14:sldId id="402"/>
            <p14:sldId id="403"/>
            <p14:sldId id="404"/>
          </p14:sldIdLst>
        </p14:section>
        <p14:section name="节点操作" id="{74D0E869-38C1-4440-B6D6-857C9D4C69AA}">
          <p14:sldIdLst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设置样式" id="{8DB91F62-BE5B-4149-8B05-BD9CD28785DD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动态创建元素" id="{EA8821A1-4172-4600-9B91-4C631D140CA6}">
          <p14:sldIdLst>
            <p14:sldId id="316"/>
            <p14:sldId id="317"/>
            <p14:sldId id="318"/>
            <p14:sldId id="319"/>
          </p14:sldIdLst>
        </p14:section>
        <p14:section name="BOM" id="{962BC871-EC3E-4FED-9E85-1199B73C09A7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事件深入" id="{B07085ED-7E35-4863-8475-7FB3CD389A9B}">
          <p14:sldIdLst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特效" id="{3C1EBD36-106D-4B81-B274-4C15832D7BE2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87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正则表达式" id="{E4DC4F02-5DCC-4D2C-AFAA-DEE8409B1001}">
          <p14:sldIdLst>
            <p14:sldId id="374"/>
            <p14:sldId id="375"/>
            <p14:sldId id="388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265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4270" autoAdjust="0"/>
  </p:normalViewPr>
  <p:slideViewPr>
    <p:cSldViewPr>
      <p:cViewPr varScale="1">
        <p:scale>
          <a:sx n="68" d="100"/>
          <a:sy n="68" d="100"/>
        </p:scale>
        <p:origin x="117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600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163D4-3867-496A-8C44-A27D7B1D89CF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66CE-20FD-4CAE-811B-871074C12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78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899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获取计算的样式</a:t>
            </a:r>
            <a:endParaRPr kumimoji="1" lang="en-US" altLang="zh-CN"/>
          </a:p>
          <a:p>
            <a:r>
              <a:rPr kumimoji="1" lang="en-US" altLang="zh-CN"/>
              <a:t>window.getComputedStyle(box,"") </a:t>
            </a:r>
            <a:r>
              <a:rPr kumimoji="1" lang="zh-CN" altLang="en-US"/>
              <a:t>  </a:t>
            </a:r>
            <a:r>
              <a:rPr kumimoji="1" lang="en-US" altLang="zh-CN"/>
              <a:t>//IE9+</a:t>
            </a:r>
          </a:p>
          <a:p>
            <a:endParaRPr kumimoji="1" lang="en-US" altLang="zh-CN"/>
          </a:p>
          <a:p>
            <a:r>
              <a:rPr kumimoji="1" lang="en-US" altLang="zh-CN"/>
              <a:t>box.currentStyle;</a:t>
            </a:r>
            <a:r>
              <a:rPr kumimoji="1" lang="zh-CN" altLang="en-US"/>
              <a:t>  </a:t>
            </a:r>
            <a:r>
              <a:rPr kumimoji="1" lang="en-US" altLang="zh-CN"/>
              <a:t>//IE8</a:t>
            </a:r>
            <a:r>
              <a:rPr kumimoji="1" lang="zh-CN" altLang="en-US"/>
              <a:t>-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015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cloneNode(true)</a:t>
            </a:r>
            <a:r>
              <a:rPr kumimoji="1" lang="zh-CN" altLang="en-US"/>
              <a:t>  克隆一个新的</a:t>
            </a:r>
            <a:r>
              <a:rPr kumimoji="1" lang="en-US" altLang="zh-CN"/>
              <a:t>DOM</a:t>
            </a:r>
            <a:r>
              <a:rPr kumimoji="1" lang="zh-CN" altLang="en-US"/>
              <a:t>对象</a:t>
            </a:r>
          </a:p>
          <a:p>
            <a:r>
              <a:rPr kumimoji="1" lang="en-US" altLang="zh-CN"/>
              <a:t>true</a:t>
            </a:r>
            <a:r>
              <a:rPr kumimoji="1" lang="zh-CN" altLang="en-US"/>
              <a:t>复制子节点，</a:t>
            </a:r>
            <a:r>
              <a:rPr kumimoji="1" lang="en-US" altLang="zh-CN"/>
              <a:t>false</a:t>
            </a:r>
            <a:r>
              <a:rPr kumimoji="1" lang="zh-CN" altLang="en-US"/>
              <a:t>不复制子节点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922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41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ro-RO" altLang="zh-CN"/>
              <a:t>//</a:t>
            </a:r>
            <a:r>
              <a:rPr kumimoji="1" lang="zh-CN" altLang="ro-RO"/>
              <a:t>边框的宽度，如果有滚动条会包括滚动条的宽度，不包括内边距</a:t>
            </a:r>
          </a:p>
          <a:p>
            <a:r>
              <a:rPr kumimoji="1" lang="zh-CN" altLang="ro-RO"/>
              <a:t>        </a:t>
            </a:r>
            <a:r>
              <a:rPr kumimoji="1" lang="ro-RO" altLang="zh-CN"/>
              <a:t>console.log(two.clientLeft);</a:t>
            </a:r>
          </a:p>
          <a:p>
            <a:r>
              <a:rPr kumimoji="1" lang="ro-RO" altLang="zh-CN"/>
              <a:t>        console.log(two.clientTop);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55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/>
              <a:t>//        BackCompat</a:t>
            </a:r>
            <a:r>
              <a:rPr kumimoji="1" lang="zh-CN" altLang="de-DE"/>
              <a:t>：标准兼容模式关闭。</a:t>
            </a:r>
          </a:p>
          <a:p>
            <a:r>
              <a:rPr kumimoji="1" lang="de-DE" altLang="zh-CN"/>
              <a:t>//        CSS1Compat</a:t>
            </a:r>
            <a:r>
              <a:rPr kumimoji="1" lang="zh-CN" altLang="de-DE"/>
              <a:t>：标准兼容模式开启。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790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scrollTo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中如果遇到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100.7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会舍去小数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scrollTo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中如果遇到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100.9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，会四舍五入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006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动画是利用人眼的视觉残留，这个残留时间是</a:t>
            </a:r>
            <a:r>
              <a:rPr kumimoji="1" lang="en-US" altLang="zh-CN"/>
              <a:t>1/24</a:t>
            </a:r>
            <a:r>
              <a:rPr kumimoji="1" lang="zh-CN" altLang="en-US"/>
              <a:t>秒</a:t>
            </a:r>
            <a:endParaRPr kumimoji="1" lang="en-US" altLang="zh-CN"/>
          </a:p>
          <a:p>
            <a:r>
              <a:rPr kumimoji="1" lang="zh-CN" altLang="en-US"/>
              <a:t>也就是</a:t>
            </a:r>
            <a:r>
              <a:rPr kumimoji="1" lang="en-US" altLang="zh-CN"/>
              <a:t>1</a:t>
            </a:r>
            <a:r>
              <a:rPr kumimoji="1" lang="zh-CN" altLang="en-US"/>
              <a:t>秒钟</a:t>
            </a:r>
            <a:r>
              <a:rPr kumimoji="1" lang="en-US" altLang="zh-CN"/>
              <a:t>24</a:t>
            </a:r>
            <a:r>
              <a:rPr kumimoji="1" lang="zh-CN" altLang="en-US"/>
              <a:t>帧图片的时候，会感觉动画比较流畅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en-US" altLang="zh-CN"/>
              <a:t>000/24</a:t>
            </a:r>
            <a:r>
              <a:rPr kumimoji="1" lang="zh-CN" altLang="en-US"/>
              <a:t>  约等于 </a:t>
            </a:r>
            <a:r>
              <a:rPr kumimoji="1" lang="en-US" altLang="zh-CN"/>
              <a:t>40</a:t>
            </a:r>
            <a:r>
              <a:rPr kumimoji="1" lang="zh-CN" altLang="en-US"/>
              <a:t>毫秒</a:t>
            </a:r>
            <a:endParaRPr kumimoji="1" lang="en-US" altLang="zh-CN"/>
          </a:p>
          <a:p>
            <a:r>
              <a:rPr kumimoji="1" lang="zh-CN" altLang="en-US"/>
              <a:t>切换时间小于</a:t>
            </a:r>
            <a:r>
              <a:rPr kumimoji="1" lang="zh-CN" altLang="zh-CN"/>
              <a:t>4</a:t>
            </a:r>
            <a:r>
              <a:rPr kumimoji="1" lang="en-US" altLang="zh-CN"/>
              <a:t>0</a:t>
            </a:r>
            <a:r>
              <a:rPr kumimoji="1" lang="zh-CN" altLang="en-US"/>
              <a:t>毫秒动画比较流畅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动画要设置临界值，设置临界值有两种方式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zh-CN" altLang="en-US"/>
              <a:t>、结束位置，数值的临界值</a:t>
            </a:r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zh-CN" altLang="en-US"/>
              <a:t>、持续时间，变化的时间到达了阈值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55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67732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761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window.onload</a:t>
            </a:r>
            <a:r>
              <a:rPr lang="en-US" altLang="zh-CN" dirty="0"/>
              <a:t> = function () { 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('</a:t>
            </a:r>
            <a:r>
              <a:rPr lang="en-US" altLang="zh-CN" dirty="0" err="1"/>
              <a:t>btn</a:t>
            </a:r>
            <a:r>
              <a:rPr lang="en-US" altLang="zh-CN" dirty="0"/>
              <a:t>').</a:t>
            </a:r>
            <a:r>
              <a:rPr lang="en-US" altLang="zh-CN" dirty="0" err="1"/>
              <a:t>onclick</a:t>
            </a:r>
            <a:r>
              <a:rPr lang="en-US" altLang="zh-CN" dirty="0"/>
              <a:t> = function () {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dic</a:t>
            </a:r>
            <a:r>
              <a:rPr lang="en-US" altLang="zh-CN" dirty="0"/>
              <a:t> = { "</a:t>
            </a:r>
            <a:r>
              <a:rPr lang="zh-CN" altLang="en-US" dirty="0"/>
              <a:t>百度</a:t>
            </a:r>
            <a:r>
              <a:rPr lang="en-US" altLang="zh-CN" dirty="0"/>
              <a:t>": "http://www.baidu.com", "</a:t>
            </a:r>
            <a:r>
              <a:rPr lang="zh-CN" altLang="en-US" dirty="0"/>
              <a:t>传智播客</a:t>
            </a:r>
            <a:r>
              <a:rPr lang="en-US" altLang="zh-CN" dirty="0"/>
              <a:t>": "http://www.itcast.cn", "</a:t>
            </a:r>
            <a:r>
              <a:rPr lang="zh-CN" altLang="en-US" dirty="0"/>
              <a:t>谷歌</a:t>
            </a:r>
            <a:r>
              <a:rPr lang="en-US" altLang="zh-CN" dirty="0"/>
              <a:t>": "http://www.google.com" }; //</a:t>
            </a:r>
            <a:r>
              <a:rPr lang="zh-CN" altLang="en-US" dirty="0"/>
              <a:t>创建表格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tbObj</a:t>
            </a:r>
            <a:r>
              <a:rPr lang="en-US" altLang="zh-CN" dirty="0"/>
              <a:t> = </a:t>
            </a:r>
            <a:r>
              <a:rPr lang="en-US" altLang="zh-CN" dirty="0" err="1"/>
              <a:t>document.createElement</a:t>
            </a:r>
            <a:r>
              <a:rPr lang="en-US" altLang="zh-CN" dirty="0"/>
              <a:t>('table'); for (</a:t>
            </a:r>
            <a:r>
              <a:rPr lang="en-US" altLang="zh-CN" dirty="0" err="1"/>
              <a:t>var</a:t>
            </a:r>
            <a:r>
              <a:rPr lang="en-US" altLang="zh-CN" dirty="0"/>
              <a:t> key in </a:t>
            </a:r>
            <a:r>
              <a:rPr lang="en-US" altLang="zh-CN" dirty="0" err="1"/>
              <a:t>dic</a:t>
            </a:r>
            <a:r>
              <a:rPr lang="en-US" altLang="zh-CN" dirty="0"/>
              <a:t>) { //</a:t>
            </a:r>
            <a:r>
              <a:rPr lang="zh-CN" altLang="en-US" dirty="0"/>
              <a:t>创建行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trObj</a:t>
            </a:r>
            <a:r>
              <a:rPr lang="en-US" altLang="zh-CN" dirty="0"/>
              <a:t> = </a:t>
            </a:r>
            <a:r>
              <a:rPr lang="en-US" altLang="zh-CN" dirty="0" err="1"/>
              <a:t>tbObj.insertRow</a:t>
            </a:r>
            <a:r>
              <a:rPr lang="en-US" altLang="zh-CN" dirty="0"/>
              <a:t>(-1); //</a:t>
            </a:r>
            <a:r>
              <a:rPr lang="zh-CN" altLang="en-US" dirty="0"/>
              <a:t>创建列 </a:t>
            </a:r>
            <a:r>
              <a:rPr lang="en-US" altLang="zh-CN" dirty="0" err="1"/>
              <a:t>var</a:t>
            </a:r>
            <a:r>
              <a:rPr lang="en-US" altLang="zh-CN" dirty="0"/>
              <a:t> tdObj1 = </a:t>
            </a:r>
            <a:r>
              <a:rPr lang="en-US" altLang="zh-CN" dirty="0" err="1"/>
              <a:t>trObj.insertCell</a:t>
            </a:r>
            <a:r>
              <a:rPr lang="en-US" altLang="zh-CN" dirty="0"/>
              <a:t>(-1); tdObj1.innerText = key; </a:t>
            </a:r>
            <a:r>
              <a:rPr lang="en-US" altLang="zh-CN" dirty="0" err="1"/>
              <a:t>var</a:t>
            </a:r>
            <a:r>
              <a:rPr lang="en-US" altLang="zh-CN" dirty="0"/>
              <a:t> tdObj2 = </a:t>
            </a:r>
            <a:r>
              <a:rPr lang="en-US" altLang="zh-CN" dirty="0" err="1"/>
              <a:t>trObj.insertCell</a:t>
            </a:r>
            <a:r>
              <a:rPr lang="en-US" altLang="zh-CN" dirty="0"/>
              <a:t>(-1); tdObj2.innerHTML = '&lt;a </a:t>
            </a:r>
            <a:r>
              <a:rPr lang="en-US" altLang="zh-CN" dirty="0" err="1"/>
              <a:t>href</a:t>
            </a:r>
            <a:r>
              <a:rPr lang="en-US" altLang="zh-CN" dirty="0"/>
              <a:t>="' + </a:t>
            </a:r>
            <a:r>
              <a:rPr lang="en-US" altLang="zh-CN" dirty="0" err="1"/>
              <a:t>dic</a:t>
            </a:r>
            <a:r>
              <a:rPr lang="en-US" altLang="zh-CN" dirty="0"/>
              <a:t>[key] + '"&gt;' + key + '&lt;/a&gt;'; } </a:t>
            </a:r>
            <a:r>
              <a:rPr lang="en-US" altLang="zh-CN" dirty="0" err="1"/>
              <a:t>document.body.appendChild</a:t>
            </a:r>
            <a:r>
              <a:rPr lang="en-US" altLang="zh-CN" dirty="0"/>
              <a:t>(</a:t>
            </a:r>
            <a:r>
              <a:rPr lang="en-US" altLang="zh-CN" dirty="0" err="1"/>
              <a:t>tbObj</a:t>
            </a:r>
            <a:r>
              <a:rPr lang="en-US" altLang="zh-CN" dirty="0"/>
              <a:t>); }; };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89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err="1"/>
              <a:t>window.pageXOffset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window.scrollX</a:t>
            </a:r>
            <a:endParaRPr kumimoji="1" lang="en-US" altLang="zh-CN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返回文档</a:t>
            </a:r>
            <a:r>
              <a:rPr kumimoji="1" lang="en-US" altLang="zh-CN" dirty="0"/>
              <a:t>/</a:t>
            </a:r>
            <a:r>
              <a:rPr kumimoji="1" lang="zh-CN" altLang="en-US" dirty="0"/>
              <a:t>页面水平方向滚动的像素值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63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4682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http://placehold.it/400x250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  <a:endParaRPr kumimoji="1" lang="en-US" altLang="zh-CN" dirty="0"/>
          </a:p>
          <a:p>
            <a:r>
              <a:rPr kumimoji="1" lang="zh-CN" altLang="en-US" dirty="0"/>
              <a:t>事件（</a:t>
            </a:r>
            <a:r>
              <a:rPr kumimoji="1" lang="en-US" altLang="zh-CN" dirty="0" err="1"/>
              <a:t>onclick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onmouseover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onmouseout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事件处理程序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事件源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修改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修改了浏览器在内存中维护了一个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树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浏览器把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树渲染到界面上</a:t>
            </a:r>
            <a:endParaRPr kumimoji="1"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318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win = </a:t>
            </a:r>
            <a:r>
              <a:rPr kumimoji="1" lang="en-US" altLang="zh-CN" dirty="0" err="1"/>
              <a:t>window.open</a:t>
            </a:r>
            <a:r>
              <a:rPr kumimoji="1" lang="en-US" altLang="zh-CN" dirty="0"/>
              <a:t>("01-window.html","_black","width=200,height=200,top=100,left=100");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window = </a:t>
            </a:r>
            <a:r>
              <a:rPr kumimoji="1" lang="en-US" altLang="zh-CN" dirty="0" err="1"/>
              <a:t>object.open</a:t>
            </a:r>
            <a:r>
              <a:rPr kumimoji="1" lang="en-US" altLang="zh-CN" dirty="0"/>
              <a:t>([URL ][, name ][, features ][, replace]]]]) </a:t>
            </a:r>
          </a:p>
          <a:p>
            <a:r>
              <a:rPr kumimoji="1" lang="en-US" altLang="zh-CN" dirty="0"/>
              <a:t>URL</a:t>
            </a:r>
            <a:r>
              <a:rPr kumimoji="1" lang="zh-CN" altLang="en-US" dirty="0"/>
              <a:t>：新窗口的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地址 </a:t>
            </a:r>
          </a:p>
          <a:p>
            <a:r>
              <a:rPr kumimoji="1" lang="en-US" altLang="zh-CN" dirty="0"/>
              <a:t>name</a:t>
            </a:r>
            <a:r>
              <a:rPr kumimoji="1" lang="zh-CN" altLang="en-US" dirty="0"/>
              <a:t>：新窗口的名称，可以为空 </a:t>
            </a:r>
          </a:p>
          <a:p>
            <a:r>
              <a:rPr kumimoji="1" lang="en-US" altLang="zh-CN" dirty="0" err="1"/>
              <a:t>featurse</a:t>
            </a:r>
            <a:r>
              <a:rPr kumimoji="1" lang="zh-CN" altLang="en-US" dirty="0"/>
              <a:t>：属性控制字符串，在此控制窗口的各种属性，属性之间以逗号隔开。 </a:t>
            </a:r>
          </a:p>
          <a:p>
            <a:r>
              <a:rPr kumimoji="1" lang="en-US" altLang="zh-CN" dirty="0" err="1"/>
              <a:t>fullscreen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是否全屏，默认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 err="1"/>
              <a:t>channelmode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是否显示频道栏，默认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toolbar= { yes/no/1/0 } </a:t>
            </a:r>
            <a:r>
              <a:rPr kumimoji="1" lang="zh-CN" altLang="en-US" dirty="0"/>
              <a:t>是否显示工具条，默认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location= { yes/no/1/0 } </a:t>
            </a:r>
            <a:r>
              <a:rPr kumimoji="1" lang="zh-CN" altLang="en-US" dirty="0"/>
              <a:t>是否显示地址栏，默认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directories = { yes/no/1/0 } </a:t>
            </a:r>
            <a:r>
              <a:rPr kumimoji="1" lang="zh-CN" altLang="en-US" dirty="0"/>
              <a:t>是否显示转向按钮，默认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status= { yes/no/1/0 } </a:t>
            </a:r>
            <a:r>
              <a:rPr kumimoji="1" lang="zh-CN" altLang="en-US" dirty="0"/>
              <a:t>是否显示窗口状态条，默认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 err="1"/>
              <a:t>menubar</a:t>
            </a:r>
            <a:r>
              <a:rPr kumimoji="1" lang="en-US" altLang="zh-CN" dirty="0"/>
              <a:t>= { yes/no/1/0 } </a:t>
            </a:r>
            <a:r>
              <a:rPr kumimoji="1" lang="zh-CN" altLang="en-US" dirty="0"/>
              <a:t>是否显示菜单，默认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scrollbars= { yes/no/1/0 } </a:t>
            </a:r>
            <a:r>
              <a:rPr kumimoji="1" lang="zh-CN" altLang="en-US" dirty="0"/>
              <a:t>是否显示滚动条，默认</a:t>
            </a:r>
            <a:r>
              <a:rPr kumimoji="1" lang="en-US" altLang="zh-CN" dirty="0"/>
              <a:t>yes </a:t>
            </a:r>
          </a:p>
          <a:p>
            <a:r>
              <a:rPr kumimoji="1" lang="en-US" altLang="zh-CN" dirty="0"/>
              <a:t>resizable= { yes/no/1/0 } </a:t>
            </a:r>
            <a:r>
              <a:rPr kumimoji="1" lang="zh-CN" altLang="en-US" dirty="0"/>
              <a:t>是否窗口可调整大小，默认</a:t>
            </a:r>
            <a:r>
              <a:rPr kumimoji="1" lang="en-US" altLang="zh-CN" dirty="0"/>
              <a:t>no </a:t>
            </a:r>
          </a:p>
          <a:p>
            <a:r>
              <a:rPr kumimoji="1" lang="en-US" altLang="zh-CN" dirty="0"/>
              <a:t>width=number </a:t>
            </a:r>
            <a:r>
              <a:rPr kumimoji="1" lang="zh-CN" altLang="en-US" dirty="0"/>
              <a:t>窗口宽度（像素单位） </a:t>
            </a:r>
          </a:p>
          <a:p>
            <a:r>
              <a:rPr kumimoji="1" lang="en-US" altLang="zh-CN" dirty="0"/>
              <a:t>height=number </a:t>
            </a:r>
            <a:r>
              <a:rPr kumimoji="1" lang="zh-CN" altLang="en-US" dirty="0"/>
              <a:t>窗口高度（像素单位） </a:t>
            </a:r>
          </a:p>
          <a:p>
            <a:r>
              <a:rPr kumimoji="1" lang="en-US" altLang="zh-CN" dirty="0"/>
              <a:t>top=number </a:t>
            </a:r>
            <a:r>
              <a:rPr kumimoji="1" lang="zh-CN" altLang="en-US" dirty="0"/>
              <a:t>窗口离屏幕顶部距离（像素单位） </a:t>
            </a:r>
          </a:p>
          <a:p>
            <a:r>
              <a:rPr kumimoji="1" lang="en-US" altLang="zh-CN" dirty="0"/>
              <a:t>left=number </a:t>
            </a:r>
            <a:r>
              <a:rPr kumimoji="1" lang="zh-CN" altLang="en-US" dirty="0"/>
              <a:t>窗口离屏幕左边距离（像素单位）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65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54931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IE9+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outerWidth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dirty="0" err="1">
                <a:effectLst/>
              </a:rPr>
              <a:t>innerWidth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//$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永远都是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24k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纯帅的十八岁的杨哥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b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onload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dvObj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"dv"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timeId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setInterval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===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clearInterval</a:t>
            </a:r>
            <a:r>
              <a:rPr lang="en-US" altLang="zh-CN" dirty="0"/>
              <a:t>(time);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</a:t>
            </a:r>
            <a:r>
              <a:rPr lang="en-US" altLang="zh-CN" dirty="0"/>
              <a:t>-=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altLang="zh-CN" dirty="0"/>
              <a:t>();</a:t>
            </a:r>
            <a:br>
              <a:rPr lang="en-US" altLang="zh-CN" dirty="0"/>
            </a:br>
            <a:r>
              <a:rPr lang="en-US" altLang="zh-CN" dirty="0"/>
              <a:t>        },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};</a:t>
            </a:r>
            <a:br>
              <a:rPr lang="en-US" altLang="zh-CN" dirty="0"/>
            </a:br>
            <a:r>
              <a:rPr lang="en-US" altLang="zh-CN" dirty="0"/>
              <a:t>};</a:t>
            </a:r>
          </a:p>
          <a:p>
            <a:endParaRPr lang="en-US" altLang="zh-CN" dirty="0"/>
          </a:p>
          <a:p>
            <a:r>
              <a:rPr lang="en-US" altLang="zh-CN" dirty="0" err="1"/>
              <a:t>setInterval</a:t>
            </a:r>
            <a:r>
              <a:rPr lang="en-US" altLang="zh-CN" dirty="0"/>
              <a:t>(function(){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tt</a:t>
            </a:r>
            <a:r>
              <a:rPr lang="en-US" altLang="zh-CN" dirty="0"/>
              <a:t>=</a:t>
            </a:r>
            <a:r>
              <a:rPr lang="en-US" altLang="zh-CN" dirty="0" err="1"/>
              <a:t>document.title</a:t>
            </a:r>
            <a:r>
              <a:rPr lang="en-US" altLang="zh-CN" dirty="0"/>
              <a:t>; </a:t>
            </a:r>
            <a:r>
              <a:rPr lang="en-US" altLang="zh-CN" dirty="0" err="1"/>
              <a:t>document.title</a:t>
            </a:r>
            <a:r>
              <a:rPr lang="en-US" altLang="zh-CN" dirty="0"/>
              <a:t>= </a:t>
            </a:r>
            <a:r>
              <a:rPr lang="en-US" altLang="zh-CN" dirty="0" err="1"/>
              <a:t>tt.substr</a:t>
            </a:r>
            <a:r>
              <a:rPr lang="en-US" altLang="zh-CN" dirty="0"/>
              <a:t>(1)+</a:t>
            </a:r>
            <a:r>
              <a:rPr lang="en-US" altLang="zh-CN" dirty="0" err="1"/>
              <a:t>tt.charAt</a:t>
            </a:r>
            <a:r>
              <a:rPr lang="en-US" altLang="zh-CN" dirty="0"/>
              <a:t>(0) },10); </a:t>
            </a:r>
            <a:r>
              <a:rPr lang="zh-CN" altLang="en-US" dirty="0"/>
              <a:t>跑马灯代码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833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console.log(</a:t>
            </a:r>
            <a:r>
              <a:rPr kumimoji="1" lang="en-US" altLang="zh-CN" dirty="0" err="1"/>
              <a:t>window.location.hash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window.location.host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window.location.hostname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window.location.pathname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window.location.port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window.location.protocol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console.log(</a:t>
            </a:r>
            <a:r>
              <a:rPr kumimoji="1" lang="en-US" altLang="zh-CN" dirty="0" err="1"/>
              <a:t>window.location.search</a:t>
            </a:r>
            <a:r>
              <a:rPr kumimoji="1" lang="en-US" altLang="zh-CN" dirty="0"/>
              <a:t>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67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521033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用最有效的方式重新加载，如果页面没有改变从缓存加载，如果页面改变从服务器加载最新内容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altLang="zh-CN" dirty="0"/>
              <a:t>();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始终记载服务器上的内容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en-US" altLang="zh-CN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883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</a:t>
            </a:r>
            <a:r>
              <a:rPr kumimoji="1" lang="zh-CN" altLang="en-US" dirty="0"/>
              <a:t>跨浏览器的取消事件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function </a:t>
            </a:r>
            <a:r>
              <a:rPr kumimoji="1" lang="en-US" altLang="zh-CN" dirty="0" err="1"/>
              <a:t>removeEventListener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element,type,listener</a:t>
            </a:r>
            <a:r>
              <a:rPr kumimoji="1" lang="en-US" altLang="zh-CN" dirty="0"/>
              <a:t>){</a:t>
            </a:r>
          </a:p>
          <a:p>
            <a:r>
              <a:rPr kumimoji="1" lang="en-US" altLang="zh-CN" dirty="0"/>
              <a:t>            if(</a:t>
            </a:r>
            <a:r>
              <a:rPr kumimoji="1" lang="en-US" altLang="zh-CN" dirty="0" err="1"/>
              <a:t>element.removeEventListener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element.removeEventListener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type,listener,false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 if(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element.detachEvent</a:t>
            </a:r>
            <a:r>
              <a:rPr kumimoji="1" lang="en-US" altLang="zh-CN" dirty="0"/>
              <a:t>("on"+</a:t>
            </a:r>
            <a:r>
              <a:rPr kumimoji="1" lang="en-US" altLang="zh-CN" dirty="0" err="1"/>
              <a:t>type,listener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}else{</a:t>
            </a:r>
          </a:p>
          <a:p>
            <a:r>
              <a:rPr kumimoji="1" lang="en-US" altLang="zh-CN" dirty="0"/>
              <a:t>                element["on" + type] = listener;</a:t>
            </a:r>
          </a:p>
          <a:p>
            <a:r>
              <a:rPr kumimoji="1" lang="en-US" altLang="zh-CN" dirty="0"/>
              <a:t>            }</a:t>
            </a:r>
          </a:p>
          <a:p>
            <a:r>
              <a:rPr kumimoji="1" lang="en-US" altLang="zh-CN" dirty="0"/>
              <a:t>        }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    //</a:t>
            </a:r>
            <a:r>
              <a:rPr kumimoji="1" lang="zh-CN" altLang="en-US" dirty="0"/>
              <a:t>跨浏览器的注册事件</a:t>
            </a:r>
          </a:p>
          <a:p>
            <a:r>
              <a:rPr kumimoji="1" lang="zh-CN" altLang="en-US" dirty="0"/>
              <a:t>        </a:t>
            </a:r>
            <a:r>
              <a:rPr kumimoji="1" lang="en-US" altLang="zh-CN" dirty="0"/>
              <a:t>function </a:t>
            </a:r>
            <a:r>
              <a:rPr kumimoji="1" lang="en-US" altLang="zh-CN" dirty="0" err="1"/>
              <a:t>addEventLisener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element,type,listener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if(</a:t>
            </a:r>
            <a:r>
              <a:rPr kumimoji="1" lang="en-US" altLang="zh-CN" dirty="0" err="1"/>
              <a:t>element.addEventListener</a:t>
            </a:r>
            <a:r>
              <a:rPr kumimoji="1" lang="en-US" altLang="zh-CN" dirty="0"/>
              <a:t>) 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element.addEventListener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type,listener,false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 if(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){</a:t>
            </a:r>
          </a:p>
          <a:p>
            <a:r>
              <a:rPr kumimoji="1" lang="en-US" altLang="zh-CN" dirty="0"/>
              <a:t>                </a:t>
            </a:r>
            <a:r>
              <a:rPr kumimoji="1" lang="en-US" altLang="zh-CN" dirty="0" err="1"/>
              <a:t>element.attachEvent</a:t>
            </a:r>
            <a:r>
              <a:rPr kumimoji="1" lang="en-US" altLang="zh-CN" dirty="0"/>
              <a:t>("on"+</a:t>
            </a:r>
            <a:r>
              <a:rPr kumimoji="1" lang="en-US" altLang="zh-CN" dirty="0" err="1"/>
              <a:t>type,listener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        }else{</a:t>
            </a:r>
          </a:p>
          <a:p>
            <a:r>
              <a:rPr kumimoji="1" lang="en-US" altLang="zh-CN" dirty="0"/>
              <a:t>                element["on" + type] = listener;</a:t>
            </a:r>
          </a:p>
          <a:p>
            <a:r>
              <a:rPr kumimoji="1" lang="en-US" altLang="zh-CN" dirty="0"/>
              <a:t>            }</a:t>
            </a:r>
          </a:p>
          <a:p>
            <a:r>
              <a:rPr kumimoji="1" lang="en-US" altLang="zh-CN" dirty="0"/>
              <a:t>        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80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05724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弹出登录窗口</a:t>
            </a:r>
            <a:endParaRPr kumimoji="1" lang="en-US" altLang="zh-CN" dirty="0"/>
          </a:p>
          <a:p>
            <a:r>
              <a:rPr kumimoji="1" lang="zh-CN" altLang="en-US" dirty="0"/>
              <a:t>二级菜单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84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501748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86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298158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面试题</a:t>
            </a:r>
            <a:endParaRPr kumimoji="1" lang="en-US" altLang="zh-CN" dirty="0"/>
          </a:p>
          <a:p>
            <a:r>
              <a:rPr kumimoji="1" lang="en-US" altLang="zh-CN" dirty="0"/>
              <a:t>JavaScript</a:t>
            </a:r>
            <a:r>
              <a:rPr kumimoji="1" lang="zh-CN" altLang="en-US" dirty="0"/>
              <a:t>注册事件的几种方式</a:t>
            </a:r>
            <a:endParaRPr kumimoji="1" lang="en-US" altLang="zh-CN" dirty="0"/>
          </a:p>
          <a:p>
            <a:r>
              <a:rPr kumimoji="1" lang="en-US" altLang="zh-CN" dirty="0" err="1"/>
              <a:t>addEventListener</a:t>
            </a:r>
            <a:r>
              <a:rPr kumimoji="1" lang="zh-CN" altLang="en-US" dirty="0"/>
              <a:t> 的参数的含义</a:t>
            </a:r>
            <a:endParaRPr kumimoji="1" lang="en-US" altLang="zh-CN" dirty="0"/>
          </a:p>
          <a:p>
            <a:r>
              <a:rPr kumimoji="1" lang="en-US" altLang="zh-CN" dirty="0" err="1"/>
              <a:t>attachEvent</a:t>
            </a:r>
            <a:r>
              <a:rPr kumimoji="1" lang="zh-CN" altLang="en-US" dirty="0"/>
              <a:t>参数的含义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事件的三个阶段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87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763239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88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17172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简写表达式：</a:t>
            </a:r>
          </a:p>
          <a:p>
            <a:r>
              <a:rPr lang="en-US" altLang="zh-CN" dirty="0"/>
              <a:t>[0-9]</a:t>
            </a:r>
          </a:p>
          <a:p>
            <a:r>
              <a:rPr lang="en-US" altLang="zh-CN" dirty="0"/>
              <a:t>\d </a:t>
            </a:r>
            <a:r>
              <a:rPr lang="zh-CN" altLang="en-US" dirty="0"/>
              <a:t>表示 </a:t>
            </a:r>
            <a:r>
              <a:rPr lang="en-US" altLang="zh-CN" dirty="0"/>
              <a:t>[0-9]  </a:t>
            </a:r>
            <a:r>
              <a:rPr lang="zh-CN" altLang="en-US" dirty="0"/>
              <a:t>１２３４５６７８９０</a:t>
            </a:r>
          </a:p>
          <a:p>
            <a:r>
              <a:rPr lang="en-US" altLang="zh-CN" dirty="0"/>
              <a:t>\D </a:t>
            </a:r>
            <a:r>
              <a:rPr lang="zh-CN" altLang="en-US" dirty="0"/>
              <a:t>表示 </a:t>
            </a:r>
            <a:r>
              <a:rPr lang="en-US" altLang="zh-CN" dirty="0"/>
              <a:t>[^0-9]</a:t>
            </a:r>
          </a:p>
          <a:p>
            <a:endParaRPr lang="en-US" altLang="zh-CN" dirty="0"/>
          </a:p>
          <a:p>
            <a:r>
              <a:rPr lang="en-US" altLang="zh-CN" dirty="0"/>
              <a:t>\s </a:t>
            </a:r>
            <a:r>
              <a:rPr lang="zh-CN" altLang="en-US" dirty="0"/>
              <a:t>表示所有空白符　　　　</a:t>
            </a:r>
          </a:p>
          <a:p>
            <a:r>
              <a:rPr lang="en-US" altLang="zh-CN" dirty="0"/>
              <a:t>\S </a:t>
            </a:r>
            <a:r>
              <a:rPr lang="zh-CN" altLang="en-US" dirty="0"/>
              <a:t>表示</a:t>
            </a:r>
            <a:r>
              <a:rPr lang="en-US" altLang="zh-CN" dirty="0"/>
              <a:t>\s</a:t>
            </a:r>
            <a:r>
              <a:rPr lang="zh-CN" altLang="en-US" dirty="0"/>
              <a:t>的反面。</a:t>
            </a:r>
          </a:p>
          <a:p>
            <a:endParaRPr lang="zh-CN" altLang="en-US" dirty="0"/>
          </a:p>
          <a:p>
            <a:r>
              <a:rPr lang="en-US" altLang="zh-CN" dirty="0"/>
              <a:t>\w [a-zA-Z0-9_]  </a:t>
            </a:r>
            <a:r>
              <a:rPr lang="zh-CN" altLang="en-US" dirty="0"/>
              <a:t>张</a:t>
            </a:r>
          </a:p>
          <a:p>
            <a:r>
              <a:rPr lang="en-US" altLang="zh-CN" dirty="0"/>
              <a:t>\W </a:t>
            </a:r>
            <a:r>
              <a:rPr lang="zh-CN" altLang="en-US" dirty="0"/>
              <a:t>特殊符号 </a:t>
            </a:r>
            <a:r>
              <a:rPr lang="en-US" altLang="zh-CN" dirty="0"/>
              <a:t>%^&amp;*</a:t>
            </a:r>
          </a:p>
          <a:p>
            <a:r>
              <a:rPr lang="en-US" altLang="zh-CN" sz="1100" dirty="0"/>
              <a:t>^</a:t>
            </a:r>
            <a:r>
              <a:rPr lang="zh-CN" altLang="en-US" sz="1100" dirty="0"/>
              <a:t>（</a:t>
            </a:r>
            <a:r>
              <a:rPr lang="en-US" altLang="zh-CN" sz="1100" dirty="0"/>
              <a:t>shift+6</a:t>
            </a:r>
            <a:r>
              <a:rPr lang="zh-CN" altLang="en-US" sz="1100" dirty="0"/>
              <a:t>） ：匹配一行的</a:t>
            </a:r>
            <a:r>
              <a:rPr lang="zh-CN" altLang="en-US" sz="1100" dirty="0">
                <a:solidFill>
                  <a:srgbClr val="FF0000"/>
                </a:solidFill>
              </a:rPr>
              <a:t>开始</a:t>
            </a:r>
            <a:r>
              <a:rPr lang="zh-CN" altLang="en-US" sz="1100" dirty="0"/>
              <a:t>。例如正则表达式“</a:t>
            </a:r>
            <a:r>
              <a:rPr lang="en-US" altLang="zh-CN" sz="1100" dirty="0"/>
              <a:t>^regex”</a:t>
            </a:r>
            <a:r>
              <a:rPr lang="zh-CN" altLang="en-US" sz="1100" dirty="0"/>
              <a:t>能够匹配字符串“</a:t>
            </a:r>
            <a:r>
              <a:rPr lang="en-US" altLang="zh-CN" sz="1100" dirty="0"/>
              <a:t>regex</a:t>
            </a:r>
            <a:r>
              <a:rPr lang="zh-CN" altLang="en-US" sz="1100" dirty="0"/>
              <a:t>我会用”的开始，但是不能匹配“我会用</a:t>
            </a:r>
            <a:r>
              <a:rPr lang="en-US" altLang="zh-CN" sz="1100" dirty="0"/>
              <a:t>regex”</a:t>
            </a:r>
            <a:r>
              <a:rPr lang="zh-CN" altLang="en-US" sz="1100" dirty="0"/>
              <a:t>。</a:t>
            </a:r>
          </a:p>
          <a:p>
            <a:r>
              <a:rPr lang="en-US" altLang="zh-CN" sz="1100" dirty="0"/>
              <a:t>^</a:t>
            </a:r>
            <a:r>
              <a:rPr lang="zh-CN" altLang="en-US" sz="1100" dirty="0"/>
              <a:t>另外一种意思：非！（</a:t>
            </a:r>
            <a:r>
              <a:rPr lang="en-US" altLang="zh-CN" sz="1100" dirty="0"/>
              <a:t>[^0-9]</a:t>
            </a:r>
            <a:r>
              <a:rPr lang="zh-CN" altLang="en-US" sz="1100" dirty="0"/>
              <a:t>）</a:t>
            </a:r>
          </a:p>
          <a:p>
            <a:r>
              <a:rPr lang="en-US" altLang="zh-CN" sz="1100" dirty="0"/>
              <a:t>$ </a:t>
            </a:r>
            <a:r>
              <a:rPr lang="zh-CN" altLang="en-US" sz="1100" dirty="0"/>
              <a:t>：匹配行结束符。例如正则表达式“浮云</a:t>
            </a:r>
            <a:r>
              <a:rPr lang="en-US" altLang="zh-CN" sz="1100" dirty="0"/>
              <a:t>$” </a:t>
            </a:r>
            <a:r>
              <a:rPr lang="zh-CN" altLang="en-US" sz="1100" dirty="0"/>
              <a:t>能够匹配字符串“一切都是浮云”的末尾，但是不能匹配字符串“浮云呀”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115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37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305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116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4818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button</a:t>
            </a:r>
            <a:r>
              <a:rPr kumimoji="1" lang="zh-CN" altLang="en-US" dirty="0"/>
              <a:t>的取值</a:t>
            </a:r>
            <a:endParaRPr kumimoji="1" lang="en-US" altLang="zh-CN" dirty="0"/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标准中</a:t>
            </a:r>
            <a:endParaRPr kumimoji="1" lang="en-US" altLang="zh-CN" dirty="0"/>
          </a:p>
          <a:p>
            <a:r>
              <a:rPr kumimoji="1" lang="en-US" altLang="zh-CN" dirty="0"/>
              <a:t>	0</a:t>
            </a:r>
            <a:r>
              <a:rPr kumimoji="1" lang="zh-CN" altLang="en-US" dirty="0"/>
              <a:t>  左键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 滚轮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 右键</a:t>
            </a:r>
            <a:endParaRPr kumimoji="1" lang="en-US" altLang="zh-CN" dirty="0"/>
          </a:p>
          <a:p>
            <a:r>
              <a:rPr kumimoji="1" lang="en-US" altLang="zh-CN" dirty="0"/>
              <a:t>IE8</a:t>
            </a:r>
            <a:r>
              <a:rPr kumimoji="1" lang="zh-CN" altLang="en-US" dirty="0"/>
              <a:t>以前</a:t>
            </a:r>
            <a:endParaRPr kumimoji="1" lang="en-US" altLang="zh-CN" dirty="0"/>
          </a:p>
          <a:p>
            <a:r>
              <a:rPr kumimoji="1" lang="en-US" altLang="zh-CN" dirty="0"/>
              <a:t>	1</a:t>
            </a:r>
            <a:r>
              <a:rPr kumimoji="1" lang="zh-CN" altLang="en-US" dirty="0"/>
              <a:t>  左键</a:t>
            </a:r>
            <a:endParaRPr kumimoji="1" lang="en-US" altLang="zh-CN" dirty="0"/>
          </a:p>
          <a:p>
            <a:r>
              <a:rPr kumimoji="1" lang="en-US" altLang="zh-CN" dirty="0"/>
              <a:t>	4</a:t>
            </a:r>
            <a:r>
              <a:rPr kumimoji="1" lang="zh-CN" altLang="en-US" dirty="0"/>
              <a:t>  滚轮</a:t>
            </a:r>
            <a:endParaRPr kumimoji="1" lang="en-US" altLang="zh-CN" dirty="0"/>
          </a:p>
          <a:p>
            <a:r>
              <a:rPr kumimoji="1" lang="en-US" altLang="zh-CN" dirty="0"/>
              <a:t>	2</a:t>
            </a:r>
            <a:r>
              <a:rPr kumimoji="1" lang="zh-CN" altLang="en-US" dirty="0"/>
              <a:t>  右键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126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2372576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String.fromCharCode()</a:t>
            </a:r>
            <a:r>
              <a:rPr kumimoji="1" lang="zh-CN" altLang="en-US"/>
              <a:t>把</a:t>
            </a:r>
            <a:r>
              <a:rPr kumimoji="1" lang="en-US" altLang="zh-CN"/>
              <a:t>ASCII</a:t>
            </a:r>
            <a:r>
              <a:rPr kumimoji="1" lang="zh-CN" altLang="en-US"/>
              <a:t>码转换成字符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rPr lang="uk-UA"/>
              <a:t>127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311050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ro-RO" altLang="zh-CN" dirty="0"/>
              <a:t>//1 </a:t>
            </a:r>
            <a:r>
              <a:rPr kumimoji="1" lang="zh-CN" altLang="ro-RO" dirty="0"/>
              <a:t>元素节点，元素节点的</a:t>
            </a:r>
            <a:r>
              <a:rPr kumimoji="1" lang="ro-RO" altLang="zh-CN" dirty="0"/>
              <a:t>nodeValue</a:t>
            </a:r>
            <a:r>
              <a:rPr kumimoji="1" lang="zh-CN" altLang="ro-RO" dirty="0"/>
              <a:t>始终是</a:t>
            </a:r>
            <a:r>
              <a:rPr kumimoji="1" lang="ro-RO" altLang="zh-CN" dirty="0"/>
              <a:t>null</a:t>
            </a:r>
          </a:p>
          <a:p>
            <a:r>
              <a:rPr kumimoji="1" lang="ro-RO" altLang="zh-CN" dirty="0"/>
              <a:t>        if (box.nodeType == 1) {</a:t>
            </a:r>
          </a:p>
          <a:p>
            <a:r>
              <a:rPr kumimoji="1" lang="ro-RO" altLang="zh-CN" dirty="0"/>
              <a:t>            console.log(box.nodeName);</a:t>
            </a:r>
          </a:p>
          <a:p>
            <a:r>
              <a:rPr kumimoji="1" lang="ro-RO" altLang="zh-CN" dirty="0"/>
              <a:t>        }</a:t>
            </a:r>
          </a:p>
          <a:p>
            <a:r>
              <a:rPr kumimoji="1" lang="ro-RO" altLang="zh-CN" dirty="0"/>
              <a:t>        //2 </a:t>
            </a:r>
            <a:r>
              <a:rPr kumimoji="1" lang="zh-CN" altLang="ro-RO" dirty="0"/>
              <a:t>属性节点</a:t>
            </a:r>
          </a:p>
          <a:p>
            <a:r>
              <a:rPr kumimoji="1" lang="zh-CN" altLang="ro-RO" dirty="0"/>
              <a:t>        </a:t>
            </a:r>
            <a:r>
              <a:rPr kumimoji="1" lang="ro-RO" altLang="zh-CN" dirty="0"/>
              <a:t>var attr = box.getAttributeNode("id");</a:t>
            </a:r>
          </a:p>
          <a:p>
            <a:r>
              <a:rPr kumimoji="1" lang="ro-RO" altLang="zh-CN" dirty="0"/>
              <a:t>        console.log(attr.nodeType);</a:t>
            </a:r>
          </a:p>
          <a:p>
            <a:r>
              <a:rPr kumimoji="1" lang="ro-RO" altLang="zh-CN" dirty="0"/>
              <a:t>        console.log(attr.nodeValue);</a:t>
            </a:r>
          </a:p>
          <a:p>
            <a:r>
              <a:rPr kumimoji="1" lang="ro-RO" altLang="zh-CN" dirty="0"/>
              <a:t>        console.log(attr.nodeName);</a:t>
            </a:r>
          </a:p>
          <a:p>
            <a:endParaRPr kumimoji="1" lang="ro-RO" altLang="zh-CN" dirty="0"/>
          </a:p>
          <a:p>
            <a:pPr algn="l"/>
            <a:r>
              <a:rPr kumimoji="1" lang="ro-RO" altLang="zh-CN" dirty="0"/>
              <a:t>        //3 </a:t>
            </a:r>
            <a:r>
              <a:rPr kumimoji="1" lang="zh-CN" altLang="ro-RO" dirty="0"/>
              <a:t>文本节点</a:t>
            </a:r>
          </a:p>
          <a:p>
            <a:pPr algn="l"/>
            <a:r>
              <a:rPr kumimoji="1" lang="zh-CN" altLang="ro-RO" dirty="0"/>
              <a:t>        </a:t>
            </a:r>
            <a:r>
              <a:rPr kumimoji="1" lang="ro-RO" altLang="zh-CN" dirty="0"/>
              <a:t>console.log(box.childNodes[0].nodeType);</a:t>
            </a:r>
          </a:p>
          <a:p>
            <a:pPr algn="l"/>
            <a:r>
              <a:rPr kumimoji="1" lang="ro-RO" altLang="zh-CN" dirty="0"/>
              <a:t>        console.log(box.childNodes[0].nodeValue);</a:t>
            </a:r>
          </a:p>
          <a:p>
            <a:pPr algn="l"/>
            <a:r>
              <a:rPr kumimoji="1" lang="ro-RO" altLang="zh-CN" dirty="0"/>
              <a:t>        console.log(box.childNodes[0].nodeName);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37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"dv"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</a:t>
            </a:r>
            <a:r>
              <a:rPr lang="en-US" altLang="zh-CN" dirty="0"/>
              <a:t>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</a:t>
            </a:r>
            <a:r>
              <a:rPr lang="en-US" altLang="zh-CN" dirty="0"/>
              <a:t>span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</a:t>
            </a:r>
            <a:r>
              <a:rPr lang="en-US" altLang="zh-CN" dirty="0"/>
              <a:t>li&lt;/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    .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odd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background-color: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.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background-color: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altLang="zh-CN" dirty="0"/>
              <a:t>&gt;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en-US" altLang="zh-CN" dirty="0"/>
              <a:t>type=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"button" </a:t>
            </a:r>
            <a:r>
              <a:rPr lang="en-US" altLang="zh-CN" dirty="0"/>
              <a:t>value=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变色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zh-CN" dirty="0"/>
              <a:t>/&gt;</a:t>
            </a:r>
            <a:br>
              <a:rPr lang="en-US" altLang="zh-CN" dirty="0"/>
            </a:br>
            <a:r>
              <a:rPr lang="en-US" altLang="zh-CN" dirty="0"/>
              <a:t>&lt;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id=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"u"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火箭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湖人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    &lt;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公牛</a:t>
            </a:r>
            <a:r>
              <a:rPr lang="en-US" altLang="zh-CN" dirty="0"/>
              <a:t>&lt;/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/>
              <a:t>&gt;</a:t>
            </a:r>
            <a:br>
              <a:rPr lang="en-US" altLang="zh-CN" dirty="0"/>
            </a:br>
            <a:r>
              <a:rPr lang="en-US" altLang="zh-CN" dirty="0"/>
              <a:t>&lt;/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54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dirty="0"/>
              <a:t>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/>
              <a:t>=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&lt;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 err="1"/>
              <a:t>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/>
              <a:t>[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%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"odd"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liNode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zh-CN" dirty="0"/>
              <a:t>=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"even"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    }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};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47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IE9+</a:t>
            </a:r>
          </a:p>
          <a:p>
            <a:r>
              <a:rPr kumimoji="1" lang="en-US" altLang="zh-CN"/>
              <a:t>DOM2</a:t>
            </a:r>
          </a:p>
          <a:p>
            <a:r>
              <a:rPr kumimoji="1" lang="en-US" altLang="zh-CN"/>
              <a:t>https://www.w3.org/TR/ElementTraversal/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64E804-798E-724C-BE13-2D9906601093}" type="slidenum"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97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ulObj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getElementById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"list"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ulObj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en-US" altLang="zh-CN" dirty="0"/>
              <a:t>;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获取所有的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&lt;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/>
              <a:t>;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标签中的第一个元素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 </a:t>
            </a:r>
            <a:r>
              <a:rPr lang="en-US" altLang="zh-CN" dirty="0"/>
              <a:t>= </a:t>
            </a:r>
            <a:r>
              <a:rPr lang="en-US" altLang="zh-CN" i="1" dirty="0" err="1">
                <a:effectLst/>
              </a:rPr>
              <a:t>getFirstElelment</a:t>
            </a:r>
            <a:r>
              <a:rPr lang="en-US" altLang="zh-CN" dirty="0"/>
              <a:t>(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/>
              <a:t>[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]);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/>
              <a:t>= </a:t>
            </a:r>
            <a:r>
              <a:rPr lang="en-US" altLang="zh-CN" i="1" dirty="0" err="1">
                <a:effectLst/>
              </a:rPr>
              <a:t>linkClick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}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i="1" dirty="0" err="1">
                <a:effectLst/>
              </a:rPr>
              <a:t>linkClick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dirty="0"/>
              <a:t>(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dirty="0"/>
              <a:t>;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&lt;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dirty="0" err="1"/>
              <a:t>;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++){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r>
              <a:rPr lang="en-US" altLang="zh-CN" dirty="0"/>
              <a:t>[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dirty="0"/>
              <a:t>].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removeAttribute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"class"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parentNode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setAttribute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class"</a:t>
            </a:r>
            <a:r>
              <a:rPr lang="en-US" altLang="zh-CN" dirty="0" err="1"/>
              <a:t>,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"current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获取兄弟节点的能力检测</a:t>
            </a:r>
            <a:endParaRPr lang="en-US" altLang="zh-CN" dirty="0"/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altLang="zh-CN" i="1" dirty="0" err="1">
                <a:effectLst/>
              </a:rPr>
              <a:t>getSiblings</a:t>
            </a:r>
            <a:r>
              <a:rPr lang="en-US" altLang="zh-CN" dirty="0"/>
              <a:t>(element)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(!element)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/>
              <a:t>=[];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获取前面的兄弟节点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dirty="0" err="1"/>
              <a:t>element.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nodeType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获取后面的兄弟节点</a:t>
            </a:r>
            <a:b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dirty="0" err="1"/>
              <a:t>element.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nodeType</a:t>
            </a:r>
            <a:r>
              <a:rPr lang="en-US" altLang="zh-CN" dirty="0"/>
              <a:t>===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/>
              <a:t>){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 err="1"/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en-US" altLang="zh-CN" dirty="0"/>
              <a:t>(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/>
              <a:t>=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altLang="zh-CN" dirty="0" err="1"/>
              <a:t>.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nextSibling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7D7F2-5D84-8642-9DC4-808E8F5BF9C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666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36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2016/9/17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news.baidu.com/newscode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9230" y="2660688"/>
            <a:ext cx="363593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DOM-BOM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0122" y="3589382"/>
            <a:ext cx="1834156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讲师</a:t>
            </a:r>
            <a:r>
              <a:rPr lang="en-US" altLang="zh-CN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836712"/>
            <a:ext cx="65527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案例:行内中点击按钮弹出对话框</a:t>
            </a:r>
          </a:p>
          <a:p>
            <a:r>
              <a:rPr lang="zh-CN" altLang="en-US" sz="2400" dirty="0"/>
              <a:t>案例:根据id获取元素点击后弹出对话框</a:t>
            </a:r>
          </a:p>
          <a:p>
            <a:r>
              <a:rPr lang="zh-CN" altLang="en-US" sz="2400" dirty="0"/>
              <a:t>案例:点击按钮修改超链接的地址及热点文字</a:t>
            </a:r>
          </a:p>
          <a:p>
            <a:r>
              <a:rPr lang="zh-CN" altLang="en-US" sz="2400" dirty="0"/>
              <a:t>案例:点击每个图片弹出一个对话框</a:t>
            </a:r>
            <a:endParaRPr lang="en-US" altLang="zh-CN" sz="2400" dirty="0"/>
          </a:p>
          <a:p>
            <a:r>
              <a:rPr lang="zh-CN" altLang="en-US" sz="2400" dirty="0"/>
              <a:t>案例:点击图片设置自身宽度和高度</a:t>
            </a:r>
          </a:p>
          <a:p>
            <a:r>
              <a:rPr lang="zh-CN" altLang="en-US" sz="2400" dirty="0"/>
              <a:t>案例:点击按钮修改每个图片的title属性值</a:t>
            </a:r>
            <a:endParaRPr lang="en-US" altLang="zh-CN" sz="2400" dirty="0"/>
          </a:p>
          <a:p>
            <a:r>
              <a:rPr lang="zh-CN" altLang="en-US" sz="2400" dirty="0"/>
              <a:t>案例:点击按钮显示哈哈,其他按钮显示呜呜</a:t>
            </a:r>
          </a:p>
          <a:p>
            <a:r>
              <a:rPr lang="zh-CN" altLang="en-US" sz="2400" dirty="0"/>
              <a:t>案例:点击每个li标签设置当前的li类样式</a:t>
            </a:r>
          </a:p>
          <a:p>
            <a:r>
              <a:rPr lang="zh-CN" altLang="en-US" sz="2400" dirty="0"/>
              <a:t>案例:点击按钮显示和隐藏层</a:t>
            </a:r>
          </a:p>
          <a:p>
            <a:r>
              <a:rPr lang="zh-CN" altLang="en-US" sz="2400" dirty="0"/>
              <a:t>案例:二维码显示和隐藏</a:t>
            </a:r>
            <a:endParaRPr lang="en-US" altLang="zh-CN" sz="2400" dirty="0"/>
          </a:p>
          <a:p>
            <a:r>
              <a:rPr lang="zh-CN" altLang="en-US" sz="2400" dirty="0"/>
              <a:t>案例:点击图片切换对应高清大图</a:t>
            </a:r>
            <a:r>
              <a:rPr lang="en-US" altLang="zh-CN" sz="2400" dirty="0"/>
              <a:t>-</a:t>
            </a:r>
            <a:r>
              <a:rPr lang="zh-CN" altLang="en-US" sz="2400" dirty="0"/>
              <a:t>美女相册</a:t>
            </a:r>
            <a:endParaRPr lang="en-US" altLang="zh-CN" sz="2400" dirty="0"/>
          </a:p>
          <a:p>
            <a:r>
              <a:rPr lang="zh-CN" altLang="en-US" sz="2400" dirty="0"/>
              <a:t>案例:点击案例设置性别和兴趣选项选中</a:t>
            </a:r>
          </a:p>
          <a:p>
            <a:r>
              <a:rPr lang="zh-CN" altLang="en-US" sz="2400" dirty="0"/>
              <a:t>案例:点击案例设置下拉框某个选项选中</a:t>
            </a:r>
          </a:p>
          <a:p>
            <a:r>
              <a:rPr lang="zh-CN" altLang="en-US" sz="2400" dirty="0"/>
              <a:t>案例</a:t>
            </a:r>
            <a:r>
              <a:rPr lang="en-US" altLang="zh-CN" sz="2400" dirty="0"/>
              <a:t>:</a:t>
            </a:r>
            <a:r>
              <a:rPr lang="zh-CN" altLang="en-US" sz="2400" dirty="0"/>
              <a:t>点击按钮设置文本框中显示的文字内容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40152" y="1052736"/>
            <a:ext cx="4032448" cy="57708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"p1"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这是一个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10984" y="5157192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DOM</a:t>
            </a:r>
            <a:r>
              <a:rPr lang="zh-CN" altLang="en-US" sz="2800" b="1" dirty="0"/>
              <a:t>体验</a:t>
            </a:r>
            <a:r>
              <a:rPr lang="en-US" altLang="zh-CN" sz="2800" b="1" dirty="0"/>
              <a:t>:</a:t>
            </a:r>
            <a:r>
              <a:rPr lang="zh-CN" altLang="en-US" sz="2800" b="1" dirty="0"/>
              <a:t>美女相册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3839646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pageX</a:t>
            </a:r>
            <a:r>
              <a:rPr lang="zh-CN" altLang="en-US" dirty="0"/>
              <a:t>和</a:t>
            </a:r>
            <a:r>
              <a:rPr lang="en-US" altLang="zh-CN" dirty="0" err="1"/>
              <a:t>pageY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0942" y="1499583"/>
            <a:ext cx="6817488" cy="9387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2777924"/>
            <a:ext cx="5416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由此可以看出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e.clientX</a:t>
            </a:r>
            <a:r>
              <a:rPr lang="zh-CN" altLang="en-US" dirty="0"/>
              <a:t>和</a:t>
            </a:r>
            <a:r>
              <a:rPr lang="en-US" altLang="zh-CN" dirty="0" err="1"/>
              <a:t>e.clientY</a:t>
            </a:r>
            <a:r>
              <a:rPr lang="zh-CN" altLang="en-US" dirty="0"/>
              <a:t>是可视区域的坐标</a:t>
            </a:r>
            <a:endParaRPr lang="en-US" altLang="zh-CN" dirty="0"/>
          </a:p>
          <a:p>
            <a:r>
              <a:rPr lang="en-US" altLang="zh-CN" dirty="0" err="1"/>
              <a:t>e.pageX</a:t>
            </a:r>
            <a:r>
              <a:rPr lang="zh-CN" altLang="en-US" dirty="0"/>
              <a:t>和</a:t>
            </a:r>
            <a:r>
              <a:rPr lang="en-US" altLang="zh-CN" dirty="0" err="1"/>
              <a:t>e.pageY</a:t>
            </a:r>
            <a:r>
              <a:rPr lang="zh-CN" altLang="en-US" dirty="0"/>
              <a:t>才是真正的文档的坐标</a:t>
            </a:r>
            <a:endParaRPr lang="en-US" altLang="zh-CN" dirty="0"/>
          </a:p>
          <a:p>
            <a:r>
              <a:rPr lang="zh-CN" altLang="en-US" dirty="0"/>
              <a:t>兼容的写法是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e.client+document.body.scrollTop</a:t>
            </a:r>
            <a:r>
              <a:rPr lang="en-US" altLang="zh-CN" dirty="0"/>
              <a:t>==</a:t>
            </a:r>
            <a:r>
              <a:rPr lang="en-US" altLang="zh-CN" dirty="0" err="1"/>
              <a:t>e.pageY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47" y="2650283"/>
            <a:ext cx="3497955" cy="30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19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scroll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7544" y="1219344"/>
            <a:ext cx="7373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获取元素内容的大小和位置</a:t>
            </a:r>
            <a:endParaRPr lang="en-US" altLang="zh-CN" dirty="0"/>
          </a:p>
          <a:p>
            <a:r>
              <a:rPr lang="zh-CN" altLang="en-US" dirty="0"/>
              <a:t>层中设置文字内容</a:t>
            </a:r>
            <a:r>
              <a:rPr lang="en-US" altLang="zh-CN" dirty="0"/>
              <a:t>,</a:t>
            </a:r>
            <a:r>
              <a:rPr lang="zh-CN" altLang="en-US" dirty="0"/>
              <a:t>然后获取层的</a:t>
            </a:r>
            <a:r>
              <a:rPr lang="en-US" altLang="zh-CN" dirty="0" err="1"/>
              <a:t>scrollHeight</a:t>
            </a:r>
            <a:endParaRPr lang="en-US" altLang="zh-CN" dirty="0"/>
          </a:p>
          <a:p>
            <a:r>
              <a:rPr lang="zh-CN" altLang="en-US" dirty="0"/>
              <a:t>设置层中的</a:t>
            </a:r>
            <a:r>
              <a:rPr lang="en-US" altLang="zh-CN" dirty="0" err="1"/>
              <a:t>overflow:auto</a:t>
            </a:r>
            <a:r>
              <a:rPr lang="en-US" altLang="zh-CN" dirty="0"/>
              <a:t> </a:t>
            </a:r>
            <a:r>
              <a:rPr lang="zh-CN" altLang="en-US" dirty="0"/>
              <a:t>查看</a:t>
            </a:r>
            <a:r>
              <a:rPr lang="en-US" altLang="zh-CN" dirty="0" err="1"/>
              <a:t>scrollTop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5319" y="2204864"/>
            <a:ext cx="7380312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层自身的高度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高度加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宽度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层中文字内容的高度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onscroll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就是拉动的像素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191953"/>
            <a:ext cx="3032685" cy="2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093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封装常用的</a:t>
            </a:r>
            <a:r>
              <a:rPr lang="en-US" altLang="zh-CN" dirty="0" err="1"/>
              <a:t>scrollTop</a:t>
            </a:r>
            <a:r>
              <a:rPr lang="zh-CN" altLang="en-US" dirty="0"/>
              <a:t>和</a:t>
            </a:r>
            <a:r>
              <a:rPr lang="en-US" altLang="zh-CN" dirty="0" err="1"/>
              <a:t>scrollLeft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1884" y="1450975"/>
            <a:ext cx="6099858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pageYOffset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pageXOffset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2516" y="2724721"/>
            <a:ext cx="8171727" cy="101566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top:window.pageYOffset||document.documentElement.scrollTop||document.body.scrollTop||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left:window.pageXOffset||document.documentElement.scrollLeft||document.body.scrollLeft||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700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固定导航栏案例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0130" y="1357031"/>
            <a:ext cx="6897749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获取顶部的层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"topPart"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获取导航的层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"navBar"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获取主界面层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"mainPart"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页面向下移动的时候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scrollTop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大于顶部层的高度的时候设置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fixed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 fixed"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paddingTop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mainPart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paddingTop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940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0309" y="1450975"/>
            <a:ext cx="821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复习匀速动画</a:t>
            </a:r>
            <a:endParaRPr lang="en-US" altLang="zh-CN" dirty="0"/>
          </a:p>
          <a:p>
            <a:r>
              <a:rPr lang="zh-CN" altLang="en-US" dirty="0"/>
              <a:t>改进成缓动动画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34856" y="1269680"/>
            <a:ext cx="6365313" cy="224676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",target:"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",step:"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0309" y="3528257"/>
            <a:ext cx="6319778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不清除计时器两个按钮移动层的时候就会抽搐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获取当前位置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当前距离左侧的像素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获取每次走几步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=(target-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!=target){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"target:"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+target+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",current:"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",step:"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63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筋斗云案例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5" y="1551472"/>
            <a:ext cx="7971428" cy="6761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5344" y="2443993"/>
            <a:ext cx="4529723" cy="323165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定义变量记录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标签当前的位置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都有一个鼠标进入的事件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距离左侧的位置就是当前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距离左侧的位置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b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点击的时候记录当前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lastPosition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7051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获取元素计算后属性值的方式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0390" y="1366622"/>
            <a:ext cx="7095281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获取属性不仅可以使用点语法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(.offsetTop)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属性可以通过对象键值的方式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(div["offsetTop"]);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"offsetTop"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元素实际设置的样式值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"offsetLeft"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正常浏览器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getComputedStyle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//IE8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浏览器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512" y="5373216"/>
            <a:ext cx="10234275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兼容写法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(element,attribute)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[attribute]: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getComputedStyle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)[attribute];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7969" y="4062416"/>
            <a:ext cx="6776319" cy="120032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(attr)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//console.log(my$("dv").attr);//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错误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没有该属性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)[attr]);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这样可以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61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任意数值属性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传入任意的一个属性和值都可以进行动画移动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9103" y="2299900"/>
            <a:ext cx="6092331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(element,attr,target)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(element,attr))||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=(target-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[attr]=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==target)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+target+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3839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多个数值属性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6990" y="1950739"/>
            <a:ext cx="7925109" cy="418576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//json:{"left":800}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//left===attr,800===target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 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290488"/>
            <a:ext cx="7647619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053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多个数值属性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525611"/>
            <a:ext cx="6794340" cy="36471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zh-CN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element.timeId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644" y="5070347"/>
            <a:ext cx="6261978" cy="13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4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DOM</a:t>
            </a:r>
            <a:r>
              <a:rPr lang="zh-CN" altLang="en-US" dirty="0"/>
              <a:t>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7937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b="1" dirty="0">
                <a:solidFill>
                  <a:schemeClr val="tx1"/>
                </a:solidFill>
              </a:rPr>
              <a:t>DOM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对象的属性和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HTML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的标签属性几乎是一致的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src</a:t>
            </a:r>
            <a:r>
              <a:rPr kumimoji="1" lang="zh-CN" altLang="en-US" b="1" dirty="0">
                <a:solidFill>
                  <a:schemeClr val="tx1"/>
                </a:solidFill>
              </a:rPr>
              <a:t>、</a:t>
            </a:r>
            <a:r>
              <a:rPr kumimoji="1" lang="en-US" altLang="zh-CN" b="1" dirty="0">
                <a:solidFill>
                  <a:schemeClr val="tx1"/>
                </a:solidFill>
              </a:rPr>
              <a:t>title</a:t>
            </a:r>
            <a:r>
              <a:rPr kumimoji="1" lang="zh-CN" altLang="en-US" b="1" dirty="0">
                <a:solidFill>
                  <a:schemeClr val="tx1"/>
                </a:solidFill>
              </a:rPr>
              <a:t>、</a:t>
            </a:r>
            <a:r>
              <a:rPr kumimoji="1" lang="en-US" altLang="zh-CN" b="1" dirty="0" err="1">
                <a:solidFill>
                  <a:schemeClr val="tx1"/>
                </a:solidFill>
              </a:rPr>
              <a:t>className、href</a:t>
            </a:r>
            <a:r>
              <a:rPr kumimoji="1" lang="en-US" altLang="zh-CN" b="1" dirty="0">
                <a:solidFill>
                  <a:schemeClr val="tx1"/>
                </a:solidFill>
              </a:rPr>
              <a:t>……</a:t>
            </a:r>
            <a:endParaRPr kumimoji="1" lang="en-US" altLang="zh-CN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2873" y="2243941"/>
            <a:ext cx="7493000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dom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"node_small"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注册鼠标进入和离开事件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如果有多个类样式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下面这种写法并不合适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//dvEr.className="erweima show";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//dvEr.className="erweima hide";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88300" y="2997200"/>
            <a:ext cx="78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显示二维码练习</a:t>
            </a:r>
          </a:p>
        </p:txBody>
      </p:sp>
    </p:spTree>
    <p:extLst>
      <p:ext uri="{BB962C8B-B14F-4D97-AF65-F5344CB8AC3E}">
        <p14:creationId xmlns:p14="http://schemas.microsoft.com/office/powerpoint/2010/main" val="18339355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添加回调函数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450975"/>
            <a:ext cx="76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需求</a:t>
            </a:r>
            <a:r>
              <a:rPr lang="en-US" altLang="zh-CN" sz="2400" b="1" dirty="0">
                <a:solidFill>
                  <a:srgbClr val="FF0000"/>
                </a:solidFill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</a:rPr>
              <a:t>传入任意的多个属性和值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还可以传入回调函数都可以进行动画移动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调用</a:t>
            </a:r>
            <a:r>
              <a:rPr lang="en-US" altLang="zh-CN" sz="2400" b="1" dirty="0" err="1">
                <a:solidFill>
                  <a:srgbClr val="FF0000"/>
                </a:solidFill>
              </a:rPr>
              <a:t>getStyle</a:t>
            </a:r>
            <a:r>
              <a:rPr lang="zh-CN" altLang="en-US" sz="2400" b="1" dirty="0">
                <a:solidFill>
                  <a:srgbClr val="FF0000"/>
                </a:solidFill>
              </a:rPr>
              <a:t>方法</a:t>
            </a:r>
            <a:r>
              <a:rPr lang="en-US" altLang="zh-CN" sz="2400" b="1" dirty="0">
                <a:solidFill>
                  <a:srgbClr val="FF0000"/>
                </a:solidFill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改进动画函数版本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3278" y="2651304"/>
            <a:ext cx="6608383" cy="397031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(element,json,fn)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-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"taeget:"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json[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element.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(fn){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fn();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088210" y="5284802"/>
            <a:ext cx="5055790" cy="132343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47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缓动动画函数</a:t>
            </a:r>
            <a:r>
              <a:rPr lang="en-US" altLang="zh-CN" dirty="0"/>
              <a:t>(</a:t>
            </a:r>
            <a:r>
              <a:rPr lang="zh-CN" altLang="en-US" dirty="0"/>
              <a:t>透明度和层级</a:t>
            </a:r>
            <a:r>
              <a:rPr lang="en-US" altLang="zh-CN" dirty="0"/>
              <a:t>)</a:t>
            </a:r>
            <a:r>
              <a:rPr lang="zh-CN" altLang="en-US" dirty="0"/>
              <a:t>封装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37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透明度</a:t>
            </a:r>
            <a:r>
              <a:rPr lang="en-US" altLang="zh-CN" dirty="0"/>
              <a:t>:opacity,0-1(0.1-1)</a:t>
            </a:r>
            <a:r>
              <a:rPr lang="zh-CN" altLang="en-US" dirty="0"/>
              <a:t>都是小数</a:t>
            </a:r>
            <a:r>
              <a:rPr lang="en-US" altLang="zh-CN" dirty="0"/>
              <a:t>,</a:t>
            </a:r>
            <a:r>
              <a:rPr lang="zh-CN" altLang="en-US" dirty="0"/>
              <a:t>所以</a:t>
            </a:r>
            <a:r>
              <a:rPr lang="en-US" altLang="zh-CN" dirty="0"/>
              <a:t>,</a:t>
            </a:r>
            <a:r>
              <a:rPr lang="zh-CN" altLang="en-US" dirty="0"/>
              <a:t>计算的时候乘以</a:t>
            </a:r>
            <a:r>
              <a:rPr lang="en-US" altLang="zh-CN" dirty="0"/>
              <a:t>100,</a:t>
            </a:r>
            <a:r>
              <a:rPr lang="zh-CN" altLang="en-US" dirty="0"/>
              <a:t>最后结果再除以</a:t>
            </a:r>
            <a:r>
              <a:rPr lang="en-US" altLang="zh-CN" dirty="0"/>
              <a:t>100</a:t>
            </a:r>
            <a:r>
              <a:rPr lang="zh-CN" altLang="en-US" dirty="0"/>
              <a:t>更方便</a:t>
            </a:r>
            <a:endParaRPr lang="en-US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791919" y="2882136"/>
            <a:ext cx="6342927" cy="178510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8174" y="2097306"/>
            <a:ext cx="4409954" cy="46474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(element,json,fn)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假设已经达到目标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||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=json[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ceil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"target:"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"step:"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element.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(fn){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fn();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056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手风琴案例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8555" y="1314675"/>
            <a:ext cx="4478640" cy="347787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backgroundImage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"url(images/"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".jpg)"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mouseoutHandle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],{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240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87" y="2757668"/>
            <a:ext cx="5970913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022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关机动画</a:t>
            </a:r>
            <a:r>
              <a:rPr lang="en-US" altLang="zh-CN" dirty="0"/>
              <a:t>(</a:t>
            </a:r>
            <a:r>
              <a:rPr lang="zh-CN" altLang="en-US" dirty="0"/>
              <a:t>玩玩而已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157179"/>
            <a:ext cx="4375230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获取外面的层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"headPart"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bottomPart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"bottomPart"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"closeButton"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bottomPart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"width"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127" y="1439549"/>
            <a:ext cx="3047619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67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旋转木马案例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6217" y="1486049"/>
            <a:ext cx="4502554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鼠标移动到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层显示左右焦点按钮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以动画的方式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"arrow"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"arrow"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),{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"opacity"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添加配置，在页面加载的时候呈现旋转的位置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"slide"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});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68771" y="1504489"/>
            <a:ext cx="4548852" cy="440120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默认为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截流阀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左按钮注册单击事件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"arrLeft"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unshift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右按钮注册单击事件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"arrRight"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2792" y="4653136"/>
            <a:ext cx="5795282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223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</a:t>
            </a:r>
            <a:r>
              <a:rPr lang="en-US" altLang="zh-CN" dirty="0"/>
              <a:t>--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基本元字符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常用的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0390" y="1450975"/>
            <a:ext cx="85305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表示除了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\r\n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以外的任意的单个字符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[0-9]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表示的是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9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之间任何一个整数数字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()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提升优先级别和提取组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|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或者，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.+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是任意字符出现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次到无限次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.*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是任意字符串出现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次到无限次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.?	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任意字符出现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次到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{1,2}		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一次或两次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,{1,}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最少一次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\d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数字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,\D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非数字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空白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非空白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,\w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非特殊符号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,\W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特殊符号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^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开始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,$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结束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3985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50484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=====================</a:t>
            </a:r>
            <a:r>
              <a:rPr lang="zh-CN" altLang="en-US" dirty="0"/>
              <a:t>身份证</a:t>
            </a:r>
          </a:p>
          <a:p>
            <a:r>
              <a:rPr lang="zh-CN" altLang="en-US" sz="1600" dirty="0">
                <a:sym typeface="Arial" panose="020B0604020202020204" pitchFamily="34" charset="0"/>
              </a:rPr>
              <a:t>写法一：^[1-9][0-9]{14}([0-9]{2}[0-9Xx])?$</a:t>
            </a:r>
          </a:p>
          <a:p>
            <a:r>
              <a:rPr lang="zh-CN" altLang="en-US" sz="1600" dirty="0">
                <a:sym typeface="Arial" panose="020B0604020202020204" pitchFamily="34" charset="0"/>
              </a:rPr>
              <a:t>写法二： ^([1-9][0-9]{14}|[1-9][0-9]{16}[0-9X])$</a:t>
            </a:r>
          </a:p>
          <a:p>
            <a:r>
              <a:rPr lang="en-US" altLang="zh-CN" dirty="0"/>
              <a:t>=====================</a:t>
            </a:r>
            <a:r>
              <a:rPr lang="zh-CN" altLang="en-US" dirty="0"/>
              <a:t>邮箱</a:t>
            </a:r>
          </a:p>
          <a:p>
            <a:r>
              <a:rPr lang="en-US" altLang="zh-CN" dirty="0"/>
              <a:t>@"^[0-9a-zA-Z_.\-]+@[a-</a:t>
            </a:r>
            <a:r>
              <a:rPr lang="en-US" altLang="zh-CN" dirty="0" err="1"/>
              <a:t>zA</a:t>
            </a:r>
            <a:r>
              <a:rPr lang="en-US" altLang="zh-CN" dirty="0"/>
              <a:t>-Z\-0-9]+(\.[a-</a:t>
            </a:r>
            <a:r>
              <a:rPr lang="en-US" altLang="zh-CN" dirty="0" err="1"/>
              <a:t>zA</a:t>
            </a:r>
            <a:r>
              <a:rPr lang="en-US" altLang="zh-CN" dirty="0"/>
              <a:t>-Z]+){1,2}$“</a:t>
            </a:r>
          </a:p>
          <a:p>
            <a:r>
              <a:rPr lang="zh-CN" altLang="en-US" dirty="0"/>
              <a:t>验证手机号码</a:t>
            </a:r>
            <a:r>
              <a:rPr lang="en-US" altLang="zh-CN" dirty="0"/>
              <a:t>: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8474" y="3187680"/>
            <a:ext cx="3569470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/^1[3|4|5|7|8][0-9]{9}$/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3970833"/>
            <a:ext cx="5076056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/^(\(\d{3,4}\)|\d{3,4}-|\s)?\d{7,14}$/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8474" y="3600946"/>
            <a:ext cx="5873726" cy="36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固定电话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8474" y="4509120"/>
            <a:ext cx="565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邮政编码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474" y="5232073"/>
            <a:ext cx="2849390" cy="36933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/[1-9]{1}(\d+){5}/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215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83671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其他正则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8706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058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正则表达式的声明和使用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8128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reg</a:t>
            </a:r>
            <a:r>
              <a:rPr lang="en-US" altLang="zh-CN" dirty="0"/>
              <a:t>=new </a:t>
            </a:r>
            <a:r>
              <a:rPr lang="en-US" altLang="zh-CN" dirty="0" err="1"/>
              <a:t>RegEx</a:t>
            </a:r>
            <a:r>
              <a:rPr lang="en-US" altLang="zh-CN" dirty="0"/>
              <a:t>(/</a:t>
            </a:r>
            <a:r>
              <a:rPr lang="zh-CN" altLang="en-US" dirty="0"/>
              <a:t>正则表达式</a:t>
            </a:r>
            <a:r>
              <a:rPr lang="en-US" altLang="zh-CN" dirty="0"/>
              <a:t>/);</a:t>
            </a:r>
            <a:r>
              <a:rPr lang="zh-CN" altLang="en-US" dirty="0"/>
              <a:t>构造函数的方式创建正则表达式对象</a:t>
            </a:r>
            <a:endParaRPr lang="en-US" altLang="zh-CN" dirty="0"/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reg</a:t>
            </a:r>
            <a:r>
              <a:rPr lang="en-US" altLang="zh-CN" dirty="0"/>
              <a:t>=/</a:t>
            </a:r>
            <a:r>
              <a:rPr lang="zh-CN" altLang="en-US" dirty="0"/>
              <a:t>正则表达式</a:t>
            </a:r>
            <a:r>
              <a:rPr lang="en-US" altLang="zh-CN" dirty="0"/>
              <a:t>/;</a:t>
            </a:r>
            <a:r>
              <a:rPr lang="zh-CN" altLang="en-US" dirty="0"/>
              <a:t>字面量的方式</a:t>
            </a:r>
            <a:endParaRPr lang="en-US" altLang="zh-CN" dirty="0"/>
          </a:p>
          <a:p>
            <a:r>
              <a:rPr lang="zh-CN" altLang="en-US" dirty="0"/>
              <a:t>创建正则表达式变量的同时调用方法</a:t>
            </a:r>
            <a:r>
              <a:rPr lang="en-US" altLang="zh-CN" dirty="0"/>
              <a:t>,</a:t>
            </a:r>
            <a:r>
              <a:rPr lang="zh-CN" altLang="en-US" dirty="0"/>
              <a:t>常用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zh-CN" altLang="en-US" dirty="0"/>
              <a:t>正则表达式</a:t>
            </a:r>
            <a:r>
              <a:rPr lang="en-US" altLang="zh-CN" dirty="0"/>
              <a:t>/.test(“hello”);</a:t>
            </a:r>
            <a:r>
              <a:rPr lang="zh-CN" altLang="en-US" dirty="0"/>
              <a:t>返回值布尔类型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1692" y="2609617"/>
            <a:ext cx="7948246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除了回车换行以为的任意字符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/.*/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个到多个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/.+/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个到多个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/.?/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"9527"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干啥子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/[0-9a-zA-Z]/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"9ebg"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/b|ara/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"abra"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/[a-z]{2,3}/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//a-z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字母出现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到三次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4470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正则表达式的简单写法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9631" y="1519371"/>
            <a:ext cx="4665784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简单的写法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/\d*/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/\d+/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/\d{0,}/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/\d{2,3}/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"998"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/\D/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"eat"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/\s/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/\S/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嘎嘎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/\w/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"hi9527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哦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/\W/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"$%^"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6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16" y="1196752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标签点击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7584" y="2348880"/>
            <a:ext cx="343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案例深入练习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屠龙宝刀</a:t>
            </a:r>
            <a:r>
              <a:rPr lang="en-US" altLang="zh-CN" dirty="0"/>
              <a:t>,</a:t>
            </a:r>
            <a:r>
              <a:rPr lang="zh-CN" altLang="en-US" dirty="0"/>
              <a:t>点击就送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5" y="3016490"/>
            <a:ext cx="7323809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944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验证密码的强弱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71643"/>
            <a:ext cx="6125064" cy="45243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获取密码框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"pwd"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onkeyup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判断密码中有没有数字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/[0-9]/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/[a-zA-Z]/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/[^0-9a-z]/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"strengthLevel"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"strengthLv"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lvl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237" y="2057571"/>
            <a:ext cx="2628571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3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验证座机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10661"/>
            <a:ext cx="6652603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/^0[0-9]{2,3}-\d{8}$/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24" y="3085705"/>
            <a:ext cx="1980952" cy="5809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3827133"/>
            <a:ext cx="3932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验证中文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escape() </a:t>
            </a:r>
            <a:r>
              <a:rPr lang="zh-CN" altLang="en-US" dirty="0"/>
              <a:t>来编码字符串，然后使用 </a:t>
            </a:r>
            <a:r>
              <a:rPr lang="en-US" altLang="zh-CN" dirty="0" err="1"/>
              <a:t>unescape</a:t>
            </a:r>
            <a:r>
              <a:rPr lang="en-US" altLang="zh-CN" dirty="0"/>
              <a:t>() </a:t>
            </a:r>
            <a:r>
              <a:rPr lang="zh-CN" altLang="en-US" dirty="0"/>
              <a:t>对其解码：</a:t>
            </a:r>
            <a:endParaRPr lang="en-US" altLang="zh-CN" dirty="0"/>
          </a:p>
          <a:p>
            <a:r>
              <a:rPr lang="zh-CN" altLang="zh-CN" i="1" dirty="0">
                <a:solidFill>
                  <a:srgbClr val="1C1C1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[\u4e00-\u9fa5]</a:t>
            </a:r>
            <a:endParaRPr lang="zh-CN" altLang="zh-CN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10781" y="4515570"/>
            <a:ext cx="5251939" cy="181588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/^[\u4e00-\u9fa5]{2,4}$/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"blue"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523884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unescape("\u9fa5")龥</a:t>
            </a:r>
          </a:p>
        </p:txBody>
      </p:sp>
    </p:spTree>
    <p:extLst>
      <p:ext uri="{BB962C8B-B14F-4D97-AF65-F5344CB8AC3E}">
        <p14:creationId xmlns:p14="http://schemas.microsoft.com/office/powerpoint/2010/main" val="41258948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验证表单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1707" y="4077072"/>
            <a:ext cx="6869723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checkRight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(inputObject,regEx)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inputObject.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(regEx.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输入对了塞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输入错了塞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"wrong"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716" y="2621183"/>
            <a:ext cx="3790476" cy="240000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1707" y="1424129"/>
            <a:ext cx="5934821" cy="101566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regQQ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/^[1-9][0-9]{4,11}$/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//QQ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regPhone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/^[1](([358][0-9])|([4][7])|([7][017]))[0-9]{8}$/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regEmail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/^[0-9a-zA-Z_.\-]+@[a-zA-Z\-0-9]+(\.[a-zA-Z]+){1,2}$/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regTel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/^0\d{2,3}-\d{5,9}|0\d{2,3}-\d{5,9}$/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/^[\u4e00-\u9fa5]{2,4}$/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1707" y="2408624"/>
            <a:ext cx="3767725" cy="19389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qq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"qq"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regQQ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验证手机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"phone"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regPhone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验证邮箱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"e-mail"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regEmail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验证座机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"telephone"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regTel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验证姓名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"fullName"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074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字符串中的</a:t>
            </a:r>
            <a:r>
              <a:rPr lang="en-US" altLang="zh-CN" dirty="0"/>
              <a:t>replace</a:t>
            </a:r>
            <a:r>
              <a:rPr lang="zh-CN" altLang="en-US" dirty="0"/>
              <a:t>方法和封装</a:t>
            </a:r>
            <a:r>
              <a:rPr lang="en-US" altLang="zh-CN" dirty="0"/>
              <a:t>trim</a:t>
            </a:r>
            <a:r>
              <a:rPr lang="zh-CN" altLang="en-US" dirty="0"/>
              <a:t>方法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1323" y="1412521"/>
            <a:ext cx="6986954" cy="147732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超哥好帅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正则替换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超哥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小杨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嘎嘎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/^\s+|\s+$/g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323" y="3106615"/>
            <a:ext cx="262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g:</a:t>
            </a:r>
            <a:r>
              <a:rPr lang="zh-CN" altLang="en-US" dirty="0"/>
              <a:t>全局模式进行匹配</a:t>
            </a:r>
            <a:endParaRPr lang="en-US" altLang="zh-CN" dirty="0"/>
          </a:p>
          <a:p>
            <a:r>
              <a:rPr lang="en-US" altLang="zh-CN" dirty="0"/>
              <a:t>i:</a:t>
            </a:r>
            <a:r>
              <a:rPr lang="zh-CN" altLang="en-US" dirty="0"/>
              <a:t>忽略大小写匹配</a:t>
            </a:r>
            <a:endParaRPr lang="en-US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036277" y="3035493"/>
            <a:ext cx="5087815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"abchabciabc"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全局替换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/abc/g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" y="4174367"/>
            <a:ext cx="6657143" cy="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9" y="4996553"/>
            <a:ext cx="6438095" cy="13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408" y="5444951"/>
            <a:ext cx="6571429" cy="9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466" y="4058359"/>
            <a:ext cx="3539828" cy="11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51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可视区三大系列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00" y="1658127"/>
            <a:ext cx="4571429" cy="7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15" y="2570041"/>
            <a:ext cx="6000000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响应式布局原理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5" y="1754668"/>
            <a:ext cx="3393588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电脑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平板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手机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3351910"/>
            <a:ext cx="5682870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封装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getClient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clientWidth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clientHeight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9655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鼠标事件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 err="1"/>
              <a:t>mousedown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mouseup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mousemove</a:t>
            </a:r>
            <a:r>
              <a:rPr kumimoji="1" lang="zh-CN" altLang="zh-CN" sz="2400" dirty="0"/>
              <a:t>、</a:t>
            </a:r>
            <a:r>
              <a:rPr kumimoji="1" lang="en-US" altLang="zh-CN" sz="2400" dirty="0" err="1"/>
              <a:t>mouseover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mouseout</a:t>
            </a:r>
            <a:r>
              <a:rPr kumimoji="1" lang="zh-CN" altLang="zh-CN" sz="2400" dirty="0"/>
              <a:t>、</a:t>
            </a:r>
            <a:r>
              <a:rPr kumimoji="1" lang="en-US" altLang="zh-CN" sz="2400" dirty="0"/>
              <a:t>click</a:t>
            </a:r>
            <a:r>
              <a:rPr kumimoji="1" lang="zh-CN" altLang="en-US" sz="2400" dirty="0"/>
              <a:t>、</a:t>
            </a:r>
            <a:r>
              <a:rPr kumimoji="1" lang="en-US" altLang="zh-CN" sz="2400" dirty="0" err="1"/>
              <a:t>dblclick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事件对象的属性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clientX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clientY</a:t>
            </a:r>
            <a:r>
              <a:rPr kumimoji="1" lang="zh-CN" altLang="en-US" sz="2400" dirty="0"/>
              <a:t>   所有浏览器都支持，窗口位置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可视区的位置</a:t>
            </a:r>
            <a:r>
              <a:rPr kumimoji="1" lang="en-US" altLang="zh-CN" sz="2400" dirty="0"/>
              <a:t>)</a:t>
            </a:r>
          </a:p>
          <a:p>
            <a:pPr marL="228600" lvl="1" indent="0">
              <a:buNone/>
            </a:pPr>
            <a:r>
              <a:rPr kumimoji="1" lang="en-US" altLang="zh-CN" sz="2400" dirty="0" err="1"/>
              <a:t>pageX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pageY</a:t>
            </a:r>
            <a:r>
              <a:rPr kumimoji="1" lang="zh-CN" altLang="en-US" sz="2400" dirty="0"/>
              <a:t>       </a:t>
            </a:r>
            <a:r>
              <a:rPr kumimoji="1" lang="en-US" altLang="zh-CN" sz="2400" dirty="0"/>
              <a:t>IE8</a:t>
            </a:r>
            <a:r>
              <a:rPr kumimoji="1" lang="zh-CN" altLang="en-US" sz="2400" dirty="0"/>
              <a:t>以前不支持，页面位置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文档的位置</a:t>
            </a:r>
            <a:r>
              <a:rPr kumimoji="1" lang="en-US" altLang="zh-CN" sz="2400" dirty="0"/>
              <a:t>)</a:t>
            </a:r>
          </a:p>
          <a:p>
            <a:pPr marL="228600" lvl="1" indent="0">
              <a:buNone/>
            </a:pPr>
            <a:r>
              <a:rPr kumimoji="1" lang="en-US" altLang="zh-CN" sz="2400" dirty="0" err="1"/>
              <a:t>screenX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screenY</a:t>
            </a:r>
            <a:r>
              <a:rPr kumimoji="1" lang="zh-CN" altLang="en-US" sz="2400" dirty="0"/>
              <a:t>  屏幕位置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 err="1"/>
              <a:t>shiftKey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ctrlKey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altKey</a:t>
            </a:r>
            <a:r>
              <a:rPr kumimoji="1" lang="zh-CN" altLang="en-US" sz="2400" dirty="0"/>
              <a:t>    同时按下组合键</a:t>
            </a:r>
            <a:endParaRPr kumimoji="1" lang="en-US" altLang="zh-CN" sz="2400" dirty="0"/>
          </a:p>
          <a:p>
            <a:pPr marL="228600" lvl="1" indent="0">
              <a:buNone/>
            </a:pPr>
            <a:r>
              <a:rPr kumimoji="1" lang="en-US" altLang="zh-CN" sz="2400" dirty="0"/>
              <a:t>Button---</a:t>
            </a:r>
            <a:r>
              <a:rPr kumimoji="1" lang="zh-CN" altLang="en-US" sz="2400" dirty="0"/>
              <a:t>鼠标按键的值</a:t>
            </a:r>
          </a:p>
        </p:txBody>
      </p:sp>
    </p:spTree>
    <p:extLst>
      <p:ext uri="{BB962C8B-B14F-4D97-AF65-F5344CB8AC3E}">
        <p14:creationId xmlns:p14="http://schemas.microsoft.com/office/powerpoint/2010/main" val="20244864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键盘事件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en-US" altLang="zh-CN" dirty="0" err="1"/>
              <a:t>keydown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keypress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keyup</a:t>
            </a:r>
            <a:endParaRPr kumimoji="1" lang="en-US" altLang="zh-CN" dirty="0"/>
          </a:p>
          <a:p>
            <a:r>
              <a:rPr kumimoji="1" lang="zh-CN" altLang="en-US" dirty="0"/>
              <a:t>事件对象的属性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keyCode</a:t>
            </a:r>
            <a:r>
              <a:rPr kumimoji="1" lang="zh-CN" altLang="en-US" dirty="0"/>
              <a:t> 键盘码，只有数字和字母对应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charCode</a:t>
            </a:r>
            <a:r>
              <a:rPr kumimoji="1" lang="zh-CN" altLang="en-US" dirty="0"/>
              <a:t> 对应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码，只有</a:t>
            </a:r>
            <a:r>
              <a:rPr kumimoji="1" lang="en-US" altLang="zh-CN" dirty="0"/>
              <a:t>keypress</a:t>
            </a:r>
            <a:r>
              <a:rPr kumimoji="1" lang="zh-CN" altLang="en-US" dirty="0"/>
              <a:t>才有效，</a:t>
            </a:r>
            <a:r>
              <a:rPr kumimoji="1" lang="en-US" altLang="zh-CN" dirty="0"/>
              <a:t>IE9+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56496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77825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按回车切换到下一个文本框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59" y="2075615"/>
            <a:ext cx="4800000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49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51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如何获取多个标签并注册事件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474" y="1803400"/>
            <a:ext cx="2422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事件源</a:t>
            </a:r>
            <a:r>
              <a:rPr lang="en-US" altLang="zh-CN" dirty="0"/>
              <a:t>:a</a:t>
            </a:r>
            <a:r>
              <a:rPr lang="zh-CN" altLang="en-US" dirty="0"/>
              <a:t>标签</a:t>
            </a:r>
            <a:endParaRPr lang="en-US" altLang="zh-CN" dirty="0"/>
          </a:p>
          <a:p>
            <a:r>
              <a:rPr lang="zh-CN" altLang="en-US" dirty="0"/>
              <a:t>事件处理</a:t>
            </a:r>
            <a:r>
              <a:rPr lang="en-US" altLang="zh-CN" dirty="0"/>
              <a:t>:</a:t>
            </a:r>
            <a:r>
              <a:rPr lang="zh-CN" altLang="en-US" dirty="0"/>
              <a:t>匿名函数</a:t>
            </a:r>
            <a:endParaRPr lang="en-US" altLang="zh-CN" dirty="0"/>
          </a:p>
          <a:p>
            <a:r>
              <a:rPr lang="zh-CN" altLang="en-US" dirty="0"/>
              <a:t>事件名称</a:t>
            </a:r>
            <a:r>
              <a:rPr lang="en-US" altLang="zh-CN" dirty="0"/>
              <a:t>:click</a:t>
            </a:r>
          </a:p>
          <a:p>
            <a:r>
              <a:rPr lang="zh-CN" altLang="en-US" dirty="0"/>
              <a:t>美女相册改进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572288"/>
            <a:ext cx="4009524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527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4347" y="1444211"/>
            <a:ext cx="8128000" cy="44418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页面中所有的内容</a:t>
            </a:r>
            <a:r>
              <a:rPr lang="en-US" altLang="zh-CN" sz="2400" dirty="0"/>
              <a:t>(</a:t>
            </a:r>
            <a:r>
              <a:rPr lang="zh-CN" altLang="en-US" sz="2400" dirty="0"/>
              <a:t>标签</a:t>
            </a:r>
            <a:r>
              <a:rPr lang="en-US" altLang="zh-CN" sz="2400" dirty="0"/>
              <a:t>,</a:t>
            </a:r>
            <a:r>
              <a:rPr lang="zh-CN" altLang="en-US" sz="2400" dirty="0"/>
              <a:t>换行</a:t>
            </a:r>
            <a:r>
              <a:rPr lang="en-US" altLang="zh-CN" sz="2400" dirty="0"/>
              <a:t>,</a:t>
            </a:r>
            <a:r>
              <a:rPr lang="zh-CN" altLang="en-US" sz="2400" dirty="0"/>
              <a:t>文字</a:t>
            </a:r>
            <a:r>
              <a:rPr lang="en-US" altLang="zh-CN" sz="2400" dirty="0"/>
              <a:t>)</a:t>
            </a:r>
            <a:r>
              <a:rPr lang="zh-CN" altLang="en-US" sz="2400" dirty="0"/>
              <a:t>实际上都是字符串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如果想要获取某个标签</a:t>
            </a:r>
            <a:r>
              <a:rPr lang="en-US" altLang="zh-CN" sz="2400" dirty="0"/>
              <a:t>,</a:t>
            </a:r>
            <a:r>
              <a:rPr lang="zh-CN" altLang="en-US" sz="2400" dirty="0"/>
              <a:t>其实就是要找到这个字符串</a:t>
            </a:r>
            <a:r>
              <a:rPr lang="en-US" altLang="zh-CN" sz="2400" dirty="0"/>
              <a:t>,</a:t>
            </a:r>
            <a:r>
              <a:rPr lang="zh-CN" altLang="en-US" sz="2400" dirty="0"/>
              <a:t>如果没有</a:t>
            </a:r>
            <a:r>
              <a:rPr lang="en-US" altLang="zh-CN" sz="2400" dirty="0" err="1"/>
              <a:t>dom</a:t>
            </a:r>
            <a:r>
              <a:rPr lang="en-US" altLang="zh-CN" sz="2400" dirty="0"/>
              <a:t>,</a:t>
            </a:r>
            <a:r>
              <a:rPr lang="zh-CN" altLang="en-US" sz="2400" dirty="0"/>
              <a:t>获取方式很麻烦</a:t>
            </a:r>
            <a:r>
              <a:rPr lang="en-US" altLang="zh-CN" sz="2400" dirty="0"/>
              <a:t>,</a:t>
            </a:r>
            <a:r>
              <a:rPr lang="zh-CN" altLang="en-US" sz="2400" dirty="0"/>
              <a:t>通过</a:t>
            </a:r>
            <a:r>
              <a:rPr lang="en-US" altLang="zh-CN" sz="2400" dirty="0" err="1"/>
              <a:t>dom</a:t>
            </a:r>
            <a:r>
              <a:rPr lang="en-US" altLang="zh-CN" sz="2400" dirty="0"/>
              <a:t>,</a:t>
            </a:r>
            <a:r>
              <a:rPr lang="zh-CN" altLang="en-US" sz="2400" dirty="0"/>
              <a:t>页面上的每一个标签都是对象</a:t>
            </a:r>
            <a:r>
              <a:rPr lang="en-US" altLang="zh-CN" sz="2400" dirty="0"/>
              <a:t>,</a:t>
            </a:r>
            <a:r>
              <a:rPr lang="zh-CN" altLang="en-US" sz="2400" dirty="0"/>
              <a:t>这个时候获取就会非常的方便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案例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zh-CN" altLang="en-US" sz="2400" dirty="0"/>
              <a:t>如何获取页面上的</a:t>
            </a:r>
            <a:r>
              <a:rPr lang="en-US" altLang="zh-CN" sz="2400" dirty="0" err="1"/>
              <a:t>ul</a:t>
            </a:r>
            <a:r>
              <a:rPr lang="zh-CN" altLang="en-US" sz="2400" dirty="0"/>
              <a:t>标签并隐藏起来</a:t>
            </a:r>
            <a:r>
              <a:rPr lang="en-US" altLang="zh-CN" sz="2400" dirty="0"/>
              <a:t>?</a:t>
            </a:r>
          </a:p>
          <a:p>
            <a:pPr marL="0" indent="0">
              <a:buNone/>
            </a:pPr>
            <a:r>
              <a:rPr lang="zh-CN" altLang="en-US" sz="2400" dirty="0"/>
              <a:t>理解</a:t>
            </a:r>
            <a:r>
              <a:rPr lang="en-US" altLang="zh-CN" sz="2400" dirty="0"/>
              <a:t>:DOM</a:t>
            </a:r>
            <a:r>
              <a:rPr lang="zh-CN" altLang="en-US" sz="2400" dirty="0"/>
              <a:t>就是把</a:t>
            </a:r>
            <a:r>
              <a:rPr lang="en-US" altLang="zh-CN" sz="2400" dirty="0"/>
              <a:t>html</a:t>
            </a:r>
            <a:r>
              <a:rPr lang="zh-CN" altLang="en-US" sz="2400" dirty="0"/>
              <a:t>中的所有的标签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模拟成一个树形结构图</a:t>
            </a:r>
            <a:r>
              <a:rPr lang="en-US" altLang="zh-CN" sz="2400" dirty="0"/>
              <a:t>,</a:t>
            </a:r>
            <a:r>
              <a:rPr lang="zh-CN" altLang="en-US" sz="2400" dirty="0"/>
              <a:t>然后每一个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标签就是一个元素</a:t>
            </a:r>
            <a:r>
              <a:rPr lang="en-US" altLang="zh-CN" sz="2400" dirty="0"/>
              <a:t>,</a:t>
            </a:r>
            <a:r>
              <a:rPr lang="zh-CN" altLang="en-US" sz="2400" dirty="0"/>
              <a:t>每一个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元素就是一个对象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812" y="2838753"/>
            <a:ext cx="2333333" cy="18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5009846"/>
            <a:ext cx="4438095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继续理解</a:t>
            </a:r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6970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Dom</a:t>
            </a:r>
            <a:r>
              <a:rPr lang="zh-CN" altLang="en-US" sz="2000" dirty="0"/>
              <a:t>把</a:t>
            </a:r>
            <a:r>
              <a:rPr lang="en-US" altLang="zh-CN" sz="2000" dirty="0"/>
              <a:t>html</a:t>
            </a:r>
            <a:r>
              <a:rPr lang="zh-CN" altLang="en-US" sz="2000" dirty="0"/>
              <a:t>中所有的内容都视为对象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所以</a:t>
            </a:r>
            <a:r>
              <a:rPr lang="en-US" altLang="zh-CN" sz="2000" dirty="0"/>
              <a:t>,</a:t>
            </a:r>
            <a:r>
              <a:rPr lang="zh-CN" altLang="en-US" sz="2000" dirty="0"/>
              <a:t>无论是标签还是回车换行还是空白都是对象</a:t>
            </a:r>
            <a:r>
              <a:rPr lang="en-US" altLang="zh-CN" sz="2000" dirty="0"/>
              <a:t>,</a:t>
            </a:r>
            <a:r>
              <a:rPr lang="zh-CN" altLang="en-US" sz="2000" dirty="0"/>
              <a:t>标签就更不在话下了</a:t>
            </a:r>
            <a:r>
              <a:rPr lang="en-US" altLang="zh-CN" sz="2000" dirty="0"/>
              <a:t>.</a:t>
            </a:r>
          </a:p>
          <a:p>
            <a:pPr marL="0" indent="0">
              <a:buNone/>
            </a:pPr>
            <a:r>
              <a:rPr lang="zh-CN" altLang="en-US" sz="2000" dirty="0"/>
              <a:t>既然如此</a:t>
            </a:r>
            <a:r>
              <a:rPr lang="en-US" altLang="zh-CN" sz="2000" dirty="0"/>
              <a:t>,</a:t>
            </a:r>
            <a:r>
              <a:rPr lang="zh-CN" altLang="en-US" sz="2000" dirty="0"/>
              <a:t>我们就可以更方便的控制这些标签</a:t>
            </a:r>
            <a:r>
              <a:rPr lang="en-US" altLang="zh-CN" sz="2000" dirty="0"/>
              <a:t>(</a:t>
            </a:r>
            <a:r>
              <a:rPr lang="zh-CN" altLang="en-US" sz="2000" dirty="0"/>
              <a:t>控制这些对象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zh-CN" altLang="en-US" sz="2000" dirty="0"/>
              <a:t>如果能找到标签</a:t>
            </a:r>
            <a:r>
              <a:rPr lang="en-US" altLang="zh-CN" sz="2000" dirty="0"/>
              <a:t>(</a:t>
            </a:r>
            <a:r>
              <a:rPr lang="zh-CN" altLang="en-US" sz="2000" dirty="0"/>
              <a:t>对象</a:t>
            </a:r>
            <a:r>
              <a:rPr lang="en-US" altLang="zh-CN" sz="2000" dirty="0"/>
              <a:t>),</a:t>
            </a:r>
            <a:r>
              <a:rPr lang="zh-CN" altLang="en-US" sz="2000" dirty="0"/>
              <a:t>那么就可以控制这个标签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38" y="4844216"/>
            <a:ext cx="4409524" cy="11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195665"/>
            <a:ext cx="4419048" cy="15714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147596"/>
            <a:ext cx="2171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:class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js</a:t>
            </a:r>
            <a:r>
              <a:rPr lang="zh-CN" altLang="en-US" dirty="0">
                <a:solidFill>
                  <a:srgbClr val="FF0000"/>
                </a:solidFill>
              </a:rPr>
              <a:t>中是关键字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关键字和保留字是不能作为变量名使用的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所以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dom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这个属性名做了修改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en-US" altLang="zh-CN" dirty="0" err="1">
                <a:solidFill>
                  <a:srgbClr val="FF0000"/>
                </a:solidFill>
              </a:rPr>
              <a:t>className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62" y="3698614"/>
            <a:ext cx="2571429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3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DOM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2259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在页面中通过</a:t>
            </a:r>
            <a:r>
              <a:rPr lang="en-US" altLang="zh-CN" sz="2000" dirty="0"/>
              <a:t>DOM</a:t>
            </a:r>
            <a:r>
              <a:rPr lang="zh-CN" altLang="en-US" sz="2000" dirty="0"/>
              <a:t>操作页面中元素的时候</a:t>
            </a:r>
            <a:r>
              <a:rPr lang="en-US" altLang="zh-CN" sz="2000" dirty="0"/>
              <a:t>,</a:t>
            </a:r>
            <a:r>
              <a:rPr lang="zh-CN" altLang="en-US" sz="2000" dirty="0"/>
              <a:t>页面中的元素的样式或者显示方式发生了改变</a:t>
            </a:r>
            <a:r>
              <a:rPr lang="en-US" altLang="zh-CN" sz="2000" dirty="0"/>
              <a:t>,</a:t>
            </a:r>
            <a:r>
              <a:rPr lang="zh-CN" altLang="en-US" sz="2000" dirty="0"/>
              <a:t>但是并没有修改原来的页面内容</a:t>
            </a:r>
            <a:r>
              <a:rPr lang="en-US" altLang="zh-CN" sz="2000" dirty="0"/>
              <a:t>,</a:t>
            </a:r>
            <a:r>
              <a:rPr lang="zh-CN" altLang="en-US" sz="2000" dirty="0"/>
              <a:t>而是修改的当前这个页面的样子</a:t>
            </a:r>
            <a:r>
              <a:rPr lang="en-US" altLang="zh-CN" sz="2000" dirty="0"/>
              <a:t>,</a:t>
            </a:r>
            <a:r>
              <a:rPr lang="zh-CN" altLang="en-US" sz="2000" dirty="0"/>
              <a:t>换句话说</a:t>
            </a:r>
            <a:r>
              <a:rPr lang="en-US" altLang="zh-CN" sz="2000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通过网址访问的页面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访问的是服务器端的页面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通过网络</a:t>
            </a:r>
            <a:r>
              <a:rPr lang="en-US" altLang="zh-CN" sz="2000" dirty="0"/>
              <a:t>,</a:t>
            </a:r>
            <a:r>
              <a:rPr lang="zh-CN" altLang="en-US" sz="2000" dirty="0"/>
              <a:t>把服务器的页面下载到我们的本地</a:t>
            </a:r>
            <a:r>
              <a:rPr lang="en-US" altLang="zh-CN" sz="2000" dirty="0"/>
              <a:t>,</a:t>
            </a:r>
            <a:r>
              <a:rPr lang="zh-CN" altLang="en-US" sz="2000" dirty="0"/>
              <a:t>然后加载到内存中</a:t>
            </a:r>
            <a:r>
              <a:rPr lang="en-US" altLang="zh-CN" sz="2000" dirty="0"/>
              <a:t>,</a:t>
            </a:r>
            <a:r>
              <a:rPr lang="zh-CN" altLang="en-US" sz="2000" dirty="0"/>
              <a:t>渲染引擎在加载页面的同时会在内存中生成一个</a:t>
            </a:r>
            <a:r>
              <a:rPr lang="en-US" altLang="zh-CN" sz="2000" dirty="0"/>
              <a:t>DOM</a:t>
            </a:r>
            <a:r>
              <a:rPr lang="zh-CN" altLang="en-US" sz="2000" dirty="0"/>
              <a:t>树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所以</a:t>
            </a:r>
            <a:r>
              <a:rPr lang="en-US" altLang="zh-CN" sz="2000" dirty="0"/>
              <a:t>,DOM</a:t>
            </a:r>
            <a:r>
              <a:rPr lang="zh-CN" altLang="en-US" sz="2000" dirty="0"/>
              <a:t>操作的是本地内存中的内容</a:t>
            </a:r>
            <a:r>
              <a:rPr lang="en-US" altLang="zh-CN" sz="2000" dirty="0"/>
              <a:t>,</a:t>
            </a:r>
            <a:r>
              <a:rPr lang="zh-CN" altLang="en-US" sz="2000" dirty="0"/>
              <a:t>并不会更改服务器端的页面样子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简单的理解方式</a:t>
            </a:r>
            <a:r>
              <a:rPr lang="en-US" altLang="zh-CN" sz="2000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自己电脑中</a:t>
            </a:r>
            <a:r>
              <a:rPr lang="en-US" altLang="zh-CN" sz="2000" dirty="0"/>
              <a:t>DOM</a:t>
            </a:r>
            <a:r>
              <a:rPr lang="zh-CN" altLang="en-US" sz="2000" dirty="0"/>
              <a:t>操作后影响的是自己的页面</a:t>
            </a:r>
            <a:r>
              <a:rPr lang="en-US" altLang="zh-CN" sz="2000" dirty="0"/>
              <a:t>,</a:t>
            </a:r>
            <a:r>
              <a:rPr lang="zh-CN" altLang="en-US" sz="2000" dirty="0"/>
              <a:t>其他人的页面不会受影响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分析</a:t>
            </a:r>
            <a:r>
              <a:rPr lang="en-US" altLang="zh-CN" sz="2000" dirty="0"/>
              <a:t>:</a:t>
            </a:r>
            <a:r>
              <a:rPr lang="zh-CN" altLang="en-US" sz="2000" dirty="0"/>
              <a:t>上面的案例中是否需要传入参数</a:t>
            </a:r>
            <a:r>
              <a:rPr lang="en-US" altLang="zh-CN" sz="2000" dirty="0"/>
              <a:t>?</a:t>
            </a:r>
          </a:p>
          <a:p>
            <a:pPr marL="0" indent="0">
              <a:buNone/>
            </a:pPr>
            <a:r>
              <a:rPr lang="zh-CN" altLang="en-US" sz="2000" dirty="0"/>
              <a:t>不需要</a:t>
            </a:r>
          </a:p>
        </p:txBody>
      </p:sp>
    </p:spTree>
    <p:extLst>
      <p:ext uri="{BB962C8B-B14F-4D97-AF65-F5344CB8AC3E}">
        <p14:creationId xmlns:p14="http://schemas.microsoft.com/office/powerpoint/2010/main" val="246788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添加事件的代码可以有三种写法（重点）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05" y="1350365"/>
            <a:ext cx="3876190" cy="10952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6992" y="2344993"/>
            <a:ext cx="72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三种注册方式中的</a:t>
            </a:r>
            <a:r>
              <a:rPr lang="en-US" altLang="zh-CN" dirty="0"/>
              <a:t>this</a:t>
            </a:r>
          </a:p>
          <a:p>
            <a:r>
              <a:rPr lang="zh-CN" altLang="en-US" dirty="0"/>
              <a:t>第一种注册方式</a:t>
            </a:r>
            <a:r>
              <a:rPr lang="en-US" altLang="zh-CN" dirty="0"/>
              <a:t>:this</a:t>
            </a:r>
            <a:r>
              <a:rPr lang="zh-CN" altLang="en-US" dirty="0"/>
              <a:t>指的是当前的按钮对象</a:t>
            </a:r>
            <a:endParaRPr lang="en-US" altLang="zh-CN" dirty="0"/>
          </a:p>
          <a:p>
            <a:r>
              <a:rPr lang="zh-CN" altLang="en-US" dirty="0"/>
              <a:t>第二种注册方式</a:t>
            </a:r>
            <a:r>
              <a:rPr lang="en-US" altLang="zh-CN" dirty="0"/>
              <a:t>:</a:t>
            </a:r>
            <a:r>
              <a:rPr lang="zh-CN" altLang="en-US" dirty="0"/>
              <a:t>第二种在匿名函数中使用的</a:t>
            </a:r>
            <a:r>
              <a:rPr lang="en-US" altLang="zh-CN" dirty="0"/>
              <a:t>this</a:t>
            </a:r>
            <a:r>
              <a:rPr lang="zh-CN" altLang="en-US" dirty="0"/>
              <a:t>也是当前的对象</a:t>
            </a:r>
            <a:endParaRPr lang="en-US" altLang="zh-CN" dirty="0"/>
          </a:p>
          <a:p>
            <a:r>
              <a:rPr lang="zh-CN" altLang="en-US" dirty="0"/>
              <a:t>第三种注册方式</a:t>
            </a:r>
            <a:r>
              <a:rPr lang="en-US" altLang="zh-CN" dirty="0"/>
              <a:t>:</a:t>
            </a:r>
            <a:r>
              <a:rPr lang="zh-CN" altLang="en-US" dirty="0"/>
              <a:t>第三种</a:t>
            </a:r>
            <a:r>
              <a:rPr lang="en-US" altLang="zh-CN" dirty="0" err="1"/>
              <a:t>fn</a:t>
            </a:r>
            <a:r>
              <a:rPr lang="zh-CN" altLang="en-US" dirty="0"/>
              <a:t>中使用的</a:t>
            </a:r>
            <a:r>
              <a:rPr lang="en-US" altLang="zh-CN" dirty="0"/>
              <a:t>this</a:t>
            </a:r>
            <a:r>
              <a:rPr lang="zh-CN" altLang="en-US" dirty="0"/>
              <a:t>在触发点击事件的时候</a:t>
            </a:r>
            <a:r>
              <a:rPr lang="en-US" altLang="zh-CN" dirty="0"/>
              <a:t>,this</a:t>
            </a:r>
            <a:r>
              <a:rPr lang="zh-CN" altLang="en-US" dirty="0"/>
              <a:t>也是按钮对象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13" y="3822321"/>
            <a:ext cx="5247619" cy="10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762" y="3603273"/>
            <a:ext cx="3695238" cy="14952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8474" y="5270500"/>
            <a:ext cx="667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事件处理中的</a:t>
            </a:r>
            <a:r>
              <a:rPr lang="en-US" altLang="zh-CN" sz="3600" b="1" dirty="0">
                <a:solidFill>
                  <a:srgbClr val="FF0000"/>
                </a:solidFill>
              </a:rPr>
              <a:t>this</a:t>
            </a:r>
            <a:r>
              <a:rPr lang="zh-CN" altLang="en-US" sz="3600" b="1" dirty="0">
                <a:solidFill>
                  <a:srgbClr val="FF0000"/>
                </a:solidFill>
              </a:rPr>
              <a:t>就是当前对象</a:t>
            </a:r>
          </a:p>
        </p:txBody>
      </p:sp>
    </p:spTree>
    <p:extLst>
      <p:ext uri="{BB962C8B-B14F-4D97-AF65-F5344CB8AC3E}">
        <p14:creationId xmlns:p14="http://schemas.microsoft.com/office/powerpoint/2010/main" val="217863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/>
              <a:t>获取页面元素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4354289"/>
          </a:xfrm>
        </p:spPr>
        <p:txBody>
          <a:bodyPr/>
          <a:lstStyle/>
          <a:p>
            <a:pPr>
              <a:buNone/>
            </a:pPr>
            <a:r>
              <a:rPr kumimoji="1" lang="en-US" altLang="zh-CN" sz="2000" b="1" dirty="0" err="1">
                <a:solidFill>
                  <a:schemeClr val="tx1"/>
                </a:solidFill>
              </a:rPr>
              <a:t>DOMCore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—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可以用在任何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DOM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文档中</a:t>
            </a:r>
            <a:endParaRPr lang="en-US" altLang="zh-CN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getElementById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(),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（非常常用），根据元素的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获得对象，网页中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不能重复。也可以直接通过元素的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来引用元素，但是有有效范围、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getElementsByTagName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，获得指定标签名称的元素数组，比如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getElementsByTagName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(“input”)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可以获得所有的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&lt;input&gt;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标签。*表示所有标签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chemeClr val="tx1"/>
                </a:solidFill>
              </a:rPr>
              <a:t>HTML-DOM—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仅仅能够用在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HTML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文档中</a:t>
            </a:r>
            <a:endParaRPr kumimoji="1" lang="en-US" altLang="zh-CN" sz="20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getElementsByName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，根据元素的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获得对象，由于页面中元素的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可以重复，比如多个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RadioButton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一样，因此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getElementsByName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返回值是对象数组。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chemeClr val="tx1"/>
                </a:solidFill>
              </a:rPr>
              <a:t>HTML5</a:t>
            </a:r>
            <a:r>
              <a:rPr kumimoji="1" lang="zh-CN" altLang="en-US" sz="2000" b="1" dirty="0">
                <a:solidFill>
                  <a:schemeClr val="tx1"/>
                </a:solidFill>
              </a:rPr>
              <a:t>中新增</a:t>
            </a:r>
            <a:endParaRPr kumimoji="1" lang="en-US" altLang="zh-CN" sz="20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chemeClr val="tx1"/>
                </a:solidFill>
              </a:rPr>
              <a:t>getElementsByClassName</a:t>
            </a:r>
            <a:r>
              <a:rPr kumimoji="1" lang="en-US" altLang="zh-CN" sz="2000" dirty="0"/>
              <a:t>()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16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980728"/>
            <a:ext cx="4608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点击超链接和图片标签切换图片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点击层，设置层的宽和高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美女相册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点击按钮，隐藏层中的列表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点击按钮隐藏一个层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点击按钮隐藏多个层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网页开关灯案例</a:t>
            </a:r>
          </a:p>
        </p:txBody>
      </p:sp>
    </p:spTree>
    <p:extLst>
      <p:ext uri="{BB962C8B-B14F-4D97-AF65-F5344CB8AC3E}">
        <p14:creationId xmlns:p14="http://schemas.microsoft.com/office/powerpoint/2010/main" val="318220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DOM-Document Object Model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（文档对象模型）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Document-Object-Model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。</a:t>
            </a:r>
          </a:p>
          <a:p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文档对象模型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一套</a:t>
            </a:r>
            <a:r>
              <a:rPr kumimoji="1" lang="zh-CN" altLang="en-US" sz="2000" dirty="0">
                <a:solidFill>
                  <a:srgbClr val="FF0000"/>
                </a:solidFill>
              </a:rPr>
              <a:t>操作</a:t>
            </a:r>
            <a:r>
              <a:rPr kumimoji="1" lang="en-US" altLang="zh-CN" sz="2000" dirty="0">
                <a:solidFill>
                  <a:srgbClr val="FF0000"/>
                </a:solidFill>
              </a:rPr>
              <a:t>HTML</a:t>
            </a:r>
            <a:r>
              <a:rPr kumimoji="1" lang="zh-CN" altLang="en-US" sz="2000" dirty="0">
                <a:solidFill>
                  <a:srgbClr val="FF0000"/>
                </a:solidFill>
              </a:rPr>
              <a:t>和</a:t>
            </a:r>
            <a:r>
              <a:rPr kumimoji="1" lang="en-US" altLang="zh-CN" sz="2000" dirty="0">
                <a:solidFill>
                  <a:srgbClr val="FF0000"/>
                </a:solidFill>
              </a:rPr>
              <a:t>XML</a:t>
            </a:r>
            <a:r>
              <a:rPr kumimoji="1" lang="zh-CN" altLang="en-US" sz="2000" dirty="0">
                <a:solidFill>
                  <a:srgbClr val="FF0000"/>
                </a:solidFill>
              </a:rPr>
              <a:t>文档的</a:t>
            </a:r>
            <a:r>
              <a:rPr kumimoji="1" lang="en-US" altLang="zh-CN" sz="2000" dirty="0">
                <a:solidFill>
                  <a:srgbClr val="FF0000"/>
                </a:solidFill>
              </a:rPr>
              <a:t>API</a:t>
            </a:r>
            <a:r>
              <a:rPr kumimoji="1" lang="zh-CN" altLang="en-US" sz="2000" dirty="0">
                <a:solidFill>
                  <a:srgbClr val="FF0000"/>
                </a:solidFill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就是操作页面元素。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JavaScript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最终是要操作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页面，而操作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页面就要用到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就是把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页面模拟成一个对象，如果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JavaScript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只是执行一些计算、循环等操作，而不能操作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也就失去了它存在的意义。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kumimoji="1" lang="en-US" altLang="zh-CN" dirty="0"/>
              <a:t>DOM</a:t>
            </a:r>
            <a:r>
              <a:rPr kumimoji="1" lang="zh-CN" altLang="en-US" dirty="0"/>
              <a:t>可以把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描述为一个文档</a:t>
            </a:r>
            <a:r>
              <a:rPr kumimoji="1" lang="en-US" altLang="zh-CN" dirty="0"/>
              <a:t>,</a:t>
            </a:r>
            <a:r>
              <a:rPr kumimoji="1" lang="zh-CN" altLang="en-US" dirty="0"/>
              <a:t>树上的每一个分支都可以视为一个对象，通过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可以添加、修改和移除文档上的某一部分。</a:t>
            </a:r>
          </a:p>
        </p:txBody>
      </p:sp>
    </p:spTree>
    <p:extLst>
      <p:ext uri="{BB962C8B-B14F-4D97-AF65-F5344CB8AC3E}">
        <p14:creationId xmlns:p14="http://schemas.microsoft.com/office/powerpoint/2010/main" val="935599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切换图片练习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278446"/>
            <a:ext cx="6590476" cy="1457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300" y="1450975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这种方式</a:t>
            </a:r>
          </a:p>
        </p:txBody>
      </p:sp>
    </p:spTree>
    <p:extLst>
      <p:ext uri="{BB962C8B-B14F-4D97-AF65-F5344CB8AC3E}">
        <p14:creationId xmlns:p14="http://schemas.microsoft.com/office/powerpoint/2010/main" val="452733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切换图片练习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450975"/>
            <a:ext cx="7238095" cy="19523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6900" y="3581400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更好的解决跳转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950732"/>
            <a:ext cx="6571429" cy="14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4" y="5796254"/>
            <a:ext cx="6761905" cy="2666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6900" y="5426922"/>
            <a:ext cx="666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直接点图片</a:t>
            </a:r>
            <a:r>
              <a:rPr lang="en-US" altLang="zh-CN" dirty="0"/>
              <a:t>,</a:t>
            </a:r>
            <a:r>
              <a:rPr lang="zh-CN" altLang="en-US" dirty="0"/>
              <a:t>就可以省略</a:t>
            </a:r>
            <a:r>
              <a:rPr lang="en-US" altLang="zh-CN" dirty="0" err="1"/>
              <a:t>onclick</a:t>
            </a:r>
            <a:r>
              <a:rPr lang="zh-CN" altLang="en-US" dirty="0"/>
              <a:t>中的</a:t>
            </a:r>
            <a:r>
              <a:rPr lang="en-US" altLang="zh-CN" dirty="0"/>
              <a:t>return false</a:t>
            </a:r>
            <a:r>
              <a:rPr lang="zh-CN" altLang="en-US" dirty="0"/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21676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层的显示和隐藏案例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7974" y="1450975"/>
            <a:ext cx="4737100" cy="309315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showOrHide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除日日当午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地雷埋下土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!&lt;/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showOrHide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(btn) 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btn.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隐藏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8773" y="1638348"/>
            <a:ext cx="290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练习：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点击按钮隐藏显示</a:t>
            </a:r>
            <a:r>
              <a:rPr kumimoji="1" lang="en-US" altLang="zh-CN" dirty="0"/>
              <a:t>div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5" y="4719219"/>
            <a:ext cx="2000000" cy="13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076" y="3965733"/>
            <a:ext cx="5419048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55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多个层显示和隐藏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09" y="1450975"/>
            <a:ext cx="3152381" cy="27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457" y="1450975"/>
            <a:ext cx="5352381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5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如何为多个元素同时注册多个事件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0" y="1396055"/>
            <a:ext cx="5238095" cy="2028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9800" y="1828800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美女相册遗留问题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6" y="3346966"/>
            <a:ext cx="4193843" cy="3013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8497" y="5419112"/>
            <a:ext cx="248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</a:t>
            </a:r>
            <a:r>
              <a:rPr lang="en-US" altLang="zh-CN" dirty="0"/>
              <a:t>html</a:t>
            </a:r>
            <a:r>
              <a:rPr lang="zh-CN" altLang="en-US" dirty="0"/>
              <a:t>中嵌入</a:t>
            </a:r>
            <a:r>
              <a:rPr lang="en-US" altLang="zh-CN" dirty="0" err="1"/>
              <a:t>js</a:t>
            </a:r>
            <a:r>
              <a:rPr lang="zh-CN" altLang="en-US" dirty="0"/>
              <a:t>代码和重复代码问题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656" y="2287373"/>
            <a:ext cx="3770602" cy="2065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885" y="4349470"/>
            <a:ext cx="3663388" cy="22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2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3528" y="436079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对象的属性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78752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表单元素的属性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400050" lvl="2" indent="0">
              <a:buNone/>
            </a:pPr>
            <a:r>
              <a:rPr kumimoji="1" lang="en-US" altLang="zh-CN" sz="2400" b="1" dirty="0">
                <a:solidFill>
                  <a:schemeClr val="tx1"/>
                </a:solidFill>
              </a:rPr>
              <a:t>type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value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checked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selected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disabled</a:t>
            </a: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练习：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点击按钮禁用文本框</a:t>
            </a:r>
            <a:endParaRPr kumimoji="1"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31840" y="2702993"/>
            <a:ext cx="6718300" cy="92333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document.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disabled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278" y="4161830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0">
              <a:buNone/>
            </a:pPr>
            <a:r>
              <a:rPr kumimoji="1" lang="zh-CN" altLang="en-US" sz="2400" b="1" dirty="0"/>
              <a:t>搜索文本框</a:t>
            </a:r>
            <a:endParaRPr kumimoji="1" lang="en-US" altLang="zh-CN" sz="2400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72069" y="3886958"/>
            <a:ext cx="4991100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"txt"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txtNode.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33600" y="6342223"/>
            <a:ext cx="5994400" cy="30777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placeholder=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请输入内容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27784" y="1125730"/>
            <a:ext cx="550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DOM</a:t>
            </a:r>
            <a:r>
              <a:rPr lang="zh-CN" altLang="en-US" dirty="0"/>
              <a:t>对象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把页面上所有的元素</a:t>
            </a:r>
            <a:r>
              <a:rPr lang="en-US" altLang="zh-CN" dirty="0"/>
              <a:t>(</a:t>
            </a:r>
            <a:r>
              <a:rPr lang="zh-CN" altLang="en-US" dirty="0"/>
              <a:t>标签</a:t>
            </a:r>
            <a:r>
              <a:rPr lang="en-US" altLang="zh-CN" dirty="0"/>
              <a:t>)</a:t>
            </a:r>
            <a:r>
              <a:rPr lang="zh-CN" altLang="en-US" dirty="0"/>
              <a:t>和节点都看成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zh-CN" altLang="en-US" dirty="0"/>
              <a:t>页面中的顶级对象就是</a:t>
            </a:r>
            <a:r>
              <a:rPr lang="en-US" altLang="zh-CN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675151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2658" y="1278846"/>
            <a:ext cx="8352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/>
            <a:r>
              <a:rPr kumimoji="1" lang="en-US" altLang="zh-CN" sz="2400" b="1" dirty="0"/>
              <a:t>1.</a:t>
            </a:r>
            <a:r>
              <a:rPr kumimoji="1" lang="zh-CN" altLang="en-US" sz="2400" b="1" dirty="0"/>
              <a:t>检测用户名是否是</a:t>
            </a:r>
            <a:r>
              <a:rPr kumimoji="1" lang="en-US" altLang="zh-CN" sz="2400" b="1" dirty="0"/>
              <a:t>3-6</a:t>
            </a:r>
            <a:r>
              <a:rPr kumimoji="1" lang="zh-CN" altLang="en-US" sz="2400" b="1" dirty="0"/>
              <a:t>位，密码是否是</a:t>
            </a:r>
            <a:r>
              <a:rPr kumimoji="1" lang="en-US" altLang="zh-CN" sz="2400" b="1" dirty="0"/>
              <a:t>6-8</a:t>
            </a:r>
            <a:r>
              <a:rPr kumimoji="1" lang="zh-CN" altLang="en-US" sz="2400" b="1" dirty="0"/>
              <a:t>位，如果不满足要求高亮显示文本框</a:t>
            </a:r>
            <a:endParaRPr kumimoji="1" lang="en-US" altLang="zh-CN" sz="2400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86723" y="3997231"/>
            <a:ext cx="4991100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中国人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美国人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俄罗斯人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印度人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62300" y="1781972"/>
            <a:ext cx="5689600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"userName"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txtPwd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"userPwd"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"heightLight"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4889" y="3812565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28600"/>
            <a:r>
              <a:rPr kumimoji="1" lang="en-US" altLang="zh-CN" b="1" dirty="0"/>
              <a:t>2.</a:t>
            </a:r>
            <a:r>
              <a:rPr kumimoji="1" lang="zh-CN" altLang="en-US" b="1" dirty="0"/>
              <a:t>设置下拉框中的选中项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706362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68117" y="961790"/>
            <a:ext cx="496252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//var str="";//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大量字符串拼接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//str+=txts[i].value+"|";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"|"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500" y="16321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28600"/>
            <a:r>
              <a:rPr kumimoji="1" lang="en-US" altLang="zh-CN" b="1" dirty="0"/>
              <a:t>3.</a:t>
            </a:r>
            <a:r>
              <a:rPr kumimoji="1" lang="zh-CN" altLang="en-US" b="1" dirty="0"/>
              <a:t>给文本框赋值，获取文本框的值</a:t>
            </a:r>
            <a:endParaRPr kumimoji="1" lang="en-US" altLang="zh-CN" b="1" dirty="0"/>
          </a:p>
          <a:p>
            <a:pPr indent="-228600"/>
            <a:r>
              <a:rPr kumimoji="1" lang="en-US" altLang="zh-CN" b="1" dirty="0"/>
              <a:t>4.</a:t>
            </a:r>
            <a:r>
              <a:rPr kumimoji="1" lang="zh-CN" altLang="en-US" b="1" dirty="0"/>
              <a:t>全选反选</a:t>
            </a:r>
            <a:endParaRPr kumimoji="1" lang="en-US" altLang="zh-CN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3711" y="2780928"/>
            <a:ext cx="4176464" cy="255454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获取全选的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"j_cbAll"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为全选的框注册单击事件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获取所有的复选框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，然后根据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遍历并且判断是不是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67163" y="3250509"/>
            <a:ext cx="5256584" cy="347787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然后获取里面所有的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=my$(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tbodyObj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循环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都要添加点击事件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再次循环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是遍历每一个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是否被选中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假设被选中了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判断每一个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标签是不是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checkbox,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并且这个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标签没有被选中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"checkbox"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&amp;&amp;!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end if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for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allCheckbox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//end onclick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3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innerHTML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8474" y="1587500"/>
            <a:ext cx="82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innerHTML</a:t>
            </a:r>
            <a:r>
              <a:rPr lang="zh-CN" altLang="en-US" dirty="0"/>
              <a:t>会把内容解析到</a:t>
            </a:r>
            <a:r>
              <a:rPr lang="en-US" altLang="zh-CN" dirty="0"/>
              <a:t>DOM</a:t>
            </a:r>
            <a:r>
              <a:rPr lang="zh-CN" altLang="en-US" dirty="0"/>
              <a:t>树上</a:t>
            </a:r>
            <a:endParaRPr lang="en-US" altLang="zh-CN" dirty="0"/>
          </a:p>
          <a:p>
            <a:r>
              <a:rPr lang="zh-CN" altLang="en-US" dirty="0"/>
              <a:t>获取标签之间的内容</a:t>
            </a:r>
            <a:endParaRPr lang="en-US" altLang="zh-CN" dirty="0"/>
          </a:p>
          <a:p>
            <a:r>
              <a:rPr lang="zh-CN" altLang="en-US" dirty="0"/>
              <a:t>设置标签之间的内容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2607439"/>
            <a:ext cx="7197726" cy="286232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"btnGet"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获取包括换行的层中的标签和内容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"btnSet"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设置标签及内容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并把标签的效果显示出来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"&lt;p&gt;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&lt;/p&gt;"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20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innerText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8299" y="1465213"/>
            <a:ext cx="8258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innerText</a:t>
            </a:r>
            <a:r>
              <a:rPr lang="zh-CN" altLang="en-US" dirty="0"/>
              <a:t>会对内容转义</a:t>
            </a:r>
            <a:r>
              <a:rPr lang="en-US" altLang="zh-CN" dirty="0"/>
              <a:t>(FF</a:t>
            </a:r>
            <a:r>
              <a:rPr lang="zh-CN" altLang="en-US" dirty="0"/>
              <a:t>中使用</a:t>
            </a:r>
            <a:r>
              <a:rPr lang="en-US" altLang="zh-CN" dirty="0" err="1"/>
              <a:t>textContent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获取标签之间的内容</a:t>
            </a:r>
            <a:endParaRPr lang="en-US" altLang="zh-CN" dirty="0"/>
          </a:p>
          <a:p>
            <a:r>
              <a:rPr lang="zh-CN" altLang="en-US" dirty="0"/>
              <a:t>设置标签之间的内容</a:t>
            </a:r>
            <a:endParaRPr lang="en-US" altLang="zh-CN" dirty="0"/>
          </a:p>
          <a:p>
            <a:r>
              <a:rPr lang="zh-CN" altLang="en-US" dirty="0"/>
              <a:t>能力检测代码</a:t>
            </a:r>
            <a:r>
              <a:rPr lang="en-US" altLang="zh-CN" dirty="0"/>
              <a:t>(</a:t>
            </a:r>
            <a:r>
              <a:rPr lang="zh-CN" altLang="en-US" dirty="0"/>
              <a:t>为了兼容所有的浏览器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用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innerHTML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也可以替代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createElement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，属于简单、粗放型、后果自负的创建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innertHTML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所有浏览器都支持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8299" y="3275310"/>
            <a:ext cx="5969002" cy="212365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"btnGetText"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获取文本内容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不包括标签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"btnSetText"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获设置标签和文本内容后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实际上是把标签和特殊符号转义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"&lt;p&gt;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&lt;/p&gt;"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//&lt;div id="dv"&gt;&amp;lt;p&amp;gt;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三里屯才是美女最多的地方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&amp;lt;/p&amp;gt;&lt;/div&gt;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8299" y="5664200"/>
            <a:ext cx="708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火狐不支持</a:t>
            </a:r>
            <a:r>
              <a:rPr lang="en-US" altLang="zh-CN" dirty="0" err="1"/>
              <a:t>innerText</a:t>
            </a:r>
            <a:r>
              <a:rPr lang="en-US" altLang="zh-CN" dirty="0"/>
              <a:t>,</a:t>
            </a:r>
            <a:r>
              <a:rPr lang="zh-CN" altLang="en-US" dirty="0"/>
              <a:t>需要使用</a:t>
            </a:r>
            <a:r>
              <a:rPr lang="en-US" altLang="zh-CN" dirty="0"/>
              <a:t>textContent,ie11</a:t>
            </a:r>
            <a:r>
              <a:rPr lang="zh-CN" altLang="en-US" dirty="0"/>
              <a:t>中支持</a:t>
            </a:r>
            <a:r>
              <a:rPr lang="en-US" altLang="zh-CN" dirty="0" err="1"/>
              <a:t>textContent</a:t>
            </a:r>
            <a:endParaRPr lang="en-US" altLang="zh-CN" dirty="0"/>
          </a:p>
          <a:p>
            <a:r>
              <a:rPr lang="en-US" altLang="zh-CN" dirty="0"/>
              <a:t>Ie8</a:t>
            </a:r>
            <a:r>
              <a:rPr lang="zh-CN" altLang="en-US" dirty="0"/>
              <a:t>中不支持</a:t>
            </a:r>
            <a:r>
              <a:rPr lang="en-US" altLang="zh-CN" dirty="0" err="1"/>
              <a:t>textContent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72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05" y="1897271"/>
            <a:ext cx="5476190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1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innerText</a:t>
            </a:r>
            <a:r>
              <a:rPr lang="zh-CN" altLang="en-US" dirty="0"/>
              <a:t>能力检测封装代码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7500" y="1572647"/>
            <a:ext cx="7142666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能力检测获取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能力检测设置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(element,content)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=content;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=content;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561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自定义属性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9400" y="1450975"/>
            <a:ext cx="7454900" cy="310854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显示自定义属性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"cls"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"12345"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此时无法获取自定义属性的值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//dvObj.abc="haha";//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这样是可以的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.abc);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通过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getAttribute()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方法获取自定义属性值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"abc"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如何设置自定义属性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"gaga"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"haha"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474" y="4820334"/>
            <a:ext cx="782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如何在</a:t>
            </a:r>
            <a:r>
              <a:rPr lang="en-US" altLang="zh-CN" dirty="0" err="1"/>
              <a:t>dom</a:t>
            </a:r>
            <a:r>
              <a:rPr lang="zh-CN" altLang="en-US" dirty="0"/>
              <a:t>中设置自定义属性的值</a:t>
            </a:r>
            <a:r>
              <a:rPr lang="en-US" altLang="zh-CN" dirty="0" err="1"/>
              <a:t>setAttribute</a:t>
            </a:r>
            <a:r>
              <a:rPr lang="en-US" altLang="zh-CN" dirty="0"/>
              <a:t>(</a:t>
            </a:r>
            <a:r>
              <a:rPr lang="zh-CN" altLang="en-US" dirty="0"/>
              <a:t>属性名字</a:t>
            </a:r>
            <a:r>
              <a:rPr lang="en-US" altLang="zh-CN" dirty="0"/>
              <a:t>,</a:t>
            </a:r>
            <a:r>
              <a:rPr lang="zh-CN" altLang="en-US" dirty="0"/>
              <a:t>属性值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如何在</a:t>
            </a:r>
            <a:r>
              <a:rPr lang="en-US" altLang="zh-CN" dirty="0" err="1"/>
              <a:t>dom</a:t>
            </a:r>
            <a:r>
              <a:rPr lang="zh-CN" altLang="en-US" dirty="0"/>
              <a:t>中获取自定义属性的值</a:t>
            </a:r>
            <a:r>
              <a:rPr lang="en-US" altLang="zh-CN" dirty="0" err="1"/>
              <a:t>getAttribute</a:t>
            </a:r>
            <a:r>
              <a:rPr lang="en-US" altLang="zh-CN" dirty="0"/>
              <a:t>(</a:t>
            </a:r>
            <a:r>
              <a:rPr lang="zh-CN" altLang="en-US" dirty="0"/>
              <a:t>属性名字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移除某个标签的类样式</a:t>
            </a:r>
            <a:r>
              <a:rPr lang="en-US" altLang="zh-CN" dirty="0"/>
              <a:t>:</a:t>
            </a:r>
            <a:r>
              <a:rPr lang="en-US" altLang="zh-CN" dirty="0" err="1"/>
              <a:t>dvObj.className</a:t>
            </a:r>
            <a:r>
              <a:rPr lang="en-US" altLang="zh-CN" dirty="0"/>
              <a:t>=“”;</a:t>
            </a:r>
            <a:r>
              <a:rPr lang="zh-CN" altLang="en-US" dirty="0"/>
              <a:t>值为空</a:t>
            </a:r>
            <a:r>
              <a:rPr lang="en-US" altLang="zh-CN" dirty="0"/>
              <a:t>,</a:t>
            </a:r>
            <a:r>
              <a:rPr lang="zh-CN" altLang="en-US" dirty="0"/>
              <a:t>属性还在</a:t>
            </a:r>
            <a:endParaRPr lang="en-US" altLang="zh-CN" dirty="0"/>
          </a:p>
          <a:p>
            <a:r>
              <a:rPr lang="en-US" altLang="zh-CN" dirty="0" err="1"/>
              <a:t>removeAttribute</a:t>
            </a:r>
            <a:r>
              <a:rPr lang="en-US" altLang="zh-CN" dirty="0"/>
              <a:t>(“class”);</a:t>
            </a:r>
            <a:r>
              <a:rPr lang="zh-CN" altLang="en-US" dirty="0"/>
              <a:t>该属性就移除了</a:t>
            </a:r>
            <a:r>
              <a:rPr lang="en-US" altLang="zh-CN" dirty="0"/>
              <a:t>,</a:t>
            </a:r>
            <a:r>
              <a:rPr lang="zh-CN" altLang="en-US" dirty="0"/>
              <a:t>很干净</a:t>
            </a:r>
          </a:p>
        </p:txBody>
      </p:sp>
    </p:spTree>
    <p:extLst>
      <p:ext uri="{BB962C8B-B14F-4D97-AF65-F5344CB8AC3E}">
        <p14:creationId xmlns:p14="http://schemas.microsoft.com/office/powerpoint/2010/main" val="334079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99592" y="550906"/>
            <a:ext cx="2483768" cy="827087"/>
          </a:xfrm>
        </p:spPr>
        <p:txBody>
          <a:bodyPr/>
          <a:lstStyle/>
          <a:p>
            <a:pPr algn="l"/>
            <a:r>
              <a:rPr kumimoji="1" lang="zh-CN" altLang="en-US" dirty="0"/>
              <a:t>案例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7400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Tab</a:t>
            </a:r>
            <a:r>
              <a:rPr lang="zh-CN" altLang="en-US" sz="2000" b="1" dirty="0">
                <a:solidFill>
                  <a:srgbClr val="FF0000"/>
                </a:solidFill>
              </a:rPr>
              <a:t>案例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31840" y="664491"/>
            <a:ext cx="6120680" cy="21698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的层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获取所有的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"span"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为每一个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添加点击的事件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并且移除所有的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标签的类样式</a:t>
            </a:r>
            <a:b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36778" y="2834316"/>
            <a:ext cx="4752528" cy="360098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同时为自己添加这个类样式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clickHandle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再次遍历一遍所有的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，移除每一个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设置自己当前被点击的这个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类样式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标签进行设置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先获取所有的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移除每一个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divObj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最后设置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标签对应的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标签的样式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601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83671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京东头案例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>
                <a:solidFill>
                  <a:srgbClr val="FF0000"/>
                </a:solidFill>
              </a:rPr>
              <a:t>lastElementChild</a:t>
            </a:r>
            <a:r>
              <a:rPr lang="zh-CN" altLang="en-US" b="1" dirty="0">
                <a:solidFill>
                  <a:srgbClr val="FF0000"/>
                </a:solidFill>
              </a:rPr>
              <a:t>属性获取某个标签中最后的一个节点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3568" y="1865382"/>
            <a:ext cx="6336704" cy="401648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"list"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标签中的最后一个元素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每一个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lastElementChild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"hide"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065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90872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表格隔行变色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07406" y="1908790"/>
            <a:ext cx="7609010" cy="37856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li,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使用节点的方式来获取和设置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ulObj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下的所有的子节点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偶数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奇数</a:t>
            </a:r>
            <a:b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5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029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90872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关闭广告</a:t>
            </a:r>
          </a:p>
        </p:txBody>
      </p:sp>
      <p:sp>
        <p:nvSpPr>
          <p:cNvPr id="3" name="矩形 2"/>
          <p:cNvSpPr/>
          <p:nvPr/>
        </p:nvSpPr>
        <p:spPr>
          <a:xfrm>
            <a:off x="360722" y="1628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 //获取span注册点击事件</a:t>
            </a:r>
          </a:p>
          <a:p>
            <a:r>
              <a:rPr lang="zh-CN" altLang="en-US" dirty="0"/>
              <a:t>    my$("sp").onclick=function () {</a:t>
            </a:r>
          </a:p>
          <a:p>
            <a:r>
              <a:rPr lang="zh-CN" altLang="en-US" dirty="0"/>
              <a:t>        my$("dv").style.display="none";</a:t>
            </a:r>
          </a:p>
          <a:p>
            <a:r>
              <a:rPr lang="zh-CN" altLang="en-US" dirty="0"/>
              <a:t>    };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97" y="2564904"/>
            <a:ext cx="7258050" cy="4076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55976" y="12780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祝福墙案例</a:t>
            </a:r>
          </a:p>
        </p:txBody>
      </p:sp>
    </p:spTree>
    <p:extLst>
      <p:ext uri="{BB962C8B-B14F-4D97-AF65-F5344CB8AC3E}">
        <p14:creationId xmlns:p14="http://schemas.microsoft.com/office/powerpoint/2010/main" val="117749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节点的属性（了解）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860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nodeType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节点的类型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TW" sz="2800" b="1" dirty="0">
                <a:solidFill>
                  <a:srgbClr val="FF0000"/>
                </a:solidFill>
              </a:rPr>
              <a:t>1 </a:t>
            </a:r>
            <a:r>
              <a:rPr kumimoji="1" lang="zh-TW" altLang="en-US" sz="2800" b="1" dirty="0">
                <a:solidFill>
                  <a:srgbClr val="FF0000"/>
                </a:solidFill>
              </a:rPr>
              <a:t>元素节点</a:t>
            </a:r>
            <a:endParaRPr kumimoji="1" lang="en-US" altLang="zh-TW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rgbClr val="FF0000"/>
                </a:solidFill>
              </a:rPr>
              <a:t>2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属性节点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zh-CN" altLang="zh-CN" sz="2800" b="1" dirty="0">
                <a:solidFill>
                  <a:srgbClr val="FF0000"/>
                </a:solidFill>
              </a:rPr>
              <a:t>3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文本节点 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nodeName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节点的名称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(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标签名称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zh-CN" sz="2800" b="1" dirty="0" err="1">
                <a:solidFill>
                  <a:srgbClr val="FF0000"/>
                </a:solidFill>
              </a:rPr>
              <a:t>nodeValue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		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节点值</a:t>
            </a:r>
            <a:endParaRPr kumimoji="1"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TW" altLang="en-US" sz="3000" b="1" dirty="0">
                <a:solidFill>
                  <a:srgbClr val="FF0000"/>
                </a:solidFill>
              </a:rPr>
              <a:t>元素节点的</a:t>
            </a:r>
            <a:r>
              <a:rPr kumimoji="1" lang="en-US" altLang="zh-TW" sz="3000" b="1" dirty="0" err="1">
                <a:solidFill>
                  <a:srgbClr val="FF0000"/>
                </a:solidFill>
              </a:rPr>
              <a:t>nodeValue</a:t>
            </a:r>
            <a:r>
              <a:rPr kumimoji="1" lang="zh-TW" altLang="en-US" sz="3000" b="1" dirty="0">
                <a:solidFill>
                  <a:srgbClr val="FF0000"/>
                </a:solidFill>
              </a:rPr>
              <a:t>始终是</a:t>
            </a:r>
            <a:r>
              <a:rPr kumimoji="1" lang="en-US" altLang="zh-TW" sz="3000" b="1" dirty="0">
                <a:solidFill>
                  <a:srgbClr val="FF0000"/>
                </a:solidFill>
              </a:rPr>
              <a:t>null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当一个标签中有很多相同标签的时候可以直接通过</a:t>
            </a:r>
            <a:r>
              <a:rPr kumimoji="1" lang="en-US" altLang="zh-CN" b="1" dirty="0" err="1">
                <a:solidFill>
                  <a:srgbClr val="FF0000"/>
                </a:solidFill>
              </a:rPr>
              <a:t>getElementByTagName</a:t>
            </a:r>
            <a:r>
              <a:rPr kumimoji="1" lang="zh-CN" altLang="en-US" b="1" dirty="0">
                <a:solidFill>
                  <a:srgbClr val="FF0000"/>
                </a:solidFill>
              </a:rPr>
              <a:t>来获取，但是如果都是不同的标签该如何获取</a:t>
            </a:r>
            <a:r>
              <a:rPr kumimoji="1" lang="en-US" altLang="zh-CN" b="1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通过获取节点的方式更方便</a:t>
            </a:r>
            <a:endParaRPr kumimoji="1" lang="en-US" altLang="zh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42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节点属性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93700" y="1458804"/>
            <a:ext cx="5994400" cy="310854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获取父节点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获取子节点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//7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=box.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如果就想获取标签则判断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,nodeType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等于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获取元素标签才有意义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如果是标签则是标签名字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如果是文本则是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#text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如果是标签则返回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如果是文本则返回文本内容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nodeValue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1200" y="4585393"/>
            <a:ext cx="552450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获取属性节点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仅仅是演示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暂时不用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getAttributeNode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//id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attrNode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nodeValue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//dv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95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隔行变色案例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65838"/>
            <a:ext cx="7515226" cy="375487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childNodes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"odd"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"even"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18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节点的层次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父节点</a:t>
            </a:r>
            <a:r>
              <a:rPr kumimoji="1" lang="en-US" altLang="zh-CN" b="1" dirty="0">
                <a:solidFill>
                  <a:srgbClr val="FF0000"/>
                </a:solidFill>
              </a:rPr>
              <a:t>	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parentNode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子节点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childNodes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	//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IE8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中会忽略空白节点，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>
                <a:solidFill>
                  <a:srgbClr val="FF0000"/>
                </a:solidFill>
              </a:rPr>
              <a:t>children		//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返回元素节点非标准的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dom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方法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所有溜浏览器都支持，但是只获取元素节点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重新实现隔行变色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见备注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)	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兄弟节点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nextSibling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previousSibling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第一个和最后一个子节点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firstChild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</a:rPr>
              <a:t>lastChild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99473" y="3601472"/>
            <a:ext cx="4927600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"three"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下一个兄弟节点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没啥用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上一个兄弟节点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liNode2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下面的属性获取的是标签节点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忽略空本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文本节点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=liObj.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元素节点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1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中相关的概念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6646" y="1450974"/>
            <a:ext cx="89973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DOM</a:t>
            </a:r>
            <a:r>
              <a:rPr kumimoji="1" lang="zh-CN" altLang="en-US" sz="2400" dirty="0"/>
              <a:t>就是把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视为一个层次结构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树形结构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的文档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文档</a:t>
            </a:r>
            <a:r>
              <a:rPr kumimoji="1" lang="en-US" altLang="zh-CN" sz="2400" dirty="0"/>
              <a:t>(Document)</a:t>
            </a:r>
            <a:r>
              <a:rPr kumimoji="1" lang="zh-CN" altLang="en-US" sz="2400" dirty="0"/>
              <a:t>：就是指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或者</a:t>
            </a:r>
            <a:r>
              <a:rPr kumimoji="1" lang="en-US" altLang="zh-CN" sz="2400" dirty="0"/>
              <a:t>XML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节点</a:t>
            </a:r>
            <a:r>
              <a:rPr kumimoji="1" lang="en-US" altLang="zh-CN" sz="2400" dirty="0"/>
              <a:t>(Node)</a:t>
            </a:r>
            <a:r>
              <a:rPr kumimoji="1" lang="zh-CN" altLang="zh-CN" sz="2400" dirty="0"/>
              <a:t>：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文档中的所有内容都可以称之为节点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元素</a:t>
            </a:r>
            <a:r>
              <a:rPr kumimoji="1" lang="en-US" altLang="zh-CN" sz="2400" dirty="0"/>
              <a:t>(Element)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文档中的标签可以称为元素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元素称为对象</a:t>
            </a:r>
            <a:endParaRPr kumimoji="1" lang="en-US" altLang="zh-CN" sz="2400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文档元素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根元素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：文档中的第一个元素，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文档元素就是</a:t>
            </a:r>
            <a:r>
              <a:rPr kumimoji="1" lang="en-US" altLang="zh-CN" sz="2400" dirty="0"/>
              <a:t>&lt;html&gt;</a:t>
            </a:r>
          </a:p>
          <a:p>
            <a:r>
              <a:rPr kumimoji="1" lang="zh-CN" altLang="en-US" sz="2400" dirty="0"/>
              <a:t>文本节点：文字内容</a:t>
            </a:r>
            <a:endParaRPr kumimoji="1" lang="en-US" altLang="zh-CN" sz="2400" dirty="0"/>
          </a:p>
          <a:p>
            <a:r>
              <a:rPr kumimoji="1" lang="zh-CN" altLang="en-US" sz="2400" dirty="0"/>
              <a:t>属性节点：</a:t>
            </a:r>
            <a:r>
              <a:rPr kumimoji="1" lang="en-US" altLang="zh-CN" sz="2400" dirty="0"/>
              <a:t>&lt;html </a:t>
            </a:r>
            <a:r>
              <a:rPr kumimoji="1" lang="en-US" altLang="zh-CN" sz="2400" dirty="0" err="1"/>
              <a:t>lang</a:t>
            </a:r>
            <a:r>
              <a:rPr kumimoji="1" lang="en-US" altLang="zh-CN" sz="2400" dirty="0"/>
              <a:t>=“</a:t>
            </a:r>
            <a:r>
              <a:rPr kumimoji="1" lang="en-US" altLang="zh-CN" sz="2400" dirty="0" err="1"/>
              <a:t>en</a:t>
            </a:r>
            <a:r>
              <a:rPr kumimoji="1" lang="en-US" altLang="zh-CN" sz="2400" dirty="0"/>
              <a:t>”&gt; </a:t>
            </a: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打开网站演示</a:t>
            </a:r>
            <a:r>
              <a:rPr kumimoji="1" lang="en-US" altLang="zh-CN" sz="2400" dirty="0">
                <a:solidFill>
                  <a:srgbClr val="FF0000"/>
                </a:solidFill>
              </a:rPr>
              <a:t>:</a:t>
            </a:r>
          </a:p>
          <a:p>
            <a:r>
              <a:rPr kumimoji="1" lang="zh-CN" altLang="en-US" sz="2400" dirty="0"/>
              <a:t>父</a:t>
            </a:r>
            <a:r>
              <a:rPr kumimoji="1" lang="zh-CN" altLang="en-US" sz="2400" b="1" dirty="0"/>
              <a:t>节点 </a:t>
            </a:r>
            <a:r>
              <a:rPr kumimoji="1" lang="en-US" altLang="zh-CN" sz="2400" b="1" dirty="0"/>
              <a:t>parent</a:t>
            </a:r>
          </a:p>
          <a:p>
            <a:r>
              <a:rPr kumimoji="1" lang="zh-CN" altLang="en-US" sz="2400" b="1" dirty="0"/>
              <a:t>子节点 </a:t>
            </a:r>
            <a:r>
              <a:rPr kumimoji="1" lang="en-US" altLang="zh-CN" sz="2400" dirty="0"/>
              <a:t>child</a:t>
            </a:r>
          </a:p>
          <a:p>
            <a:r>
              <a:rPr kumimoji="1" lang="zh-CN" altLang="en-US" sz="2400" dirty="0"/>
              <a:t>兄弟节点 </a:t>
            </a:r>
            <a:r>
              <a:rPr kumimoji="1" lang="en-US" altLang="zh-CN" sz="2400" dirty="0" err="1"/>
              <a:t>silbing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6041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节点的层次结构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2752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childElementCount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firstElementChild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lastElementChild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previousElementSibling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400" b="1" dirty="0" err="1">
                <a:solidFill>
                  <a:schemeClr val="tx1"/>
                </a:solidFill>
              </a:rPr>
              <a:t>nextElementSibling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accent1"/>
                </a:solidFill>
              </a:rPr>
              <a:t>上面的</a:t>
            </a:r>
            <a:r>
              <a:rPr kumimoji="1" lang="en-US" altLang="zh-CN" sz="2400" b="1" dirty="0">
                <a:solidFill>
                  <a:schemeClr val="accent1"/>
                </a:solidFill>
              </a:rPr>
              <a:t>IE8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不支持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56074" y="1184275"/>
            <a:ext cx="4797426" cy="504753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获取下一个节点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获取上一个节点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getPreviousElement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previousElementSibling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03400" y="4762500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能力检测</a:t>
            </a:r>
          </a:p>
        </p:txBody>
      </p:sp>
    </p:spTree>
    <p:extLst>
      <p:ext uri="{BB962C8B-B14F-4D97-AF65-F5344CB8AC3E}">
        <p14:creationId xmlns:p14="http://schemas.microsoft.com/office/powerpoint/2010/main" val="3129566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案例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0" y="1497038"/>
            <a:ext cx="5038095" cy="495238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0055" y="1992276"/>
            <a:ext cx="4363457" cy="267765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能力检测获取第一个元素标签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getFirstElelment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firstElementChild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firstChild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0055" y="4691901"/>
            <a:ext cx="398526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linkClick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getSiblings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36627" y="1614135"/>
            <a:ext cx="3816951" cy="48320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能力检测获取</a:t>
            </a:r>
            <a:r>
              <a:rPr kumimoji="0" lang="zh-CN" altLang="en-US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兄弟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元素标签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getSiblings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(!element)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获取前面的兄弟节点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previousSibling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获取后面的兄弟节点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nodeType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nextSibling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211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设置样式的两种方式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5004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2800" b="1" dirty="0" err="1"/>
              <a:t>className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en-US" altLang="zh-CN" sz="2800" b="1" dirty="0"/>
              <a:t>style(</a:t>
            </a:r>
            <a:r>
              <a:rPr kumimoji="1" lang="zh-CN" altLang="en-US" sz="2800" b="1" dirty="0"/>
              <a:t>也是对象</a:t>
            </a:r>
            <a:r>
              <a:rPr kumimoji="1" lang="en-US" altLang="zh-CN" sz="2800" b="1" dirty="0"/>
              <a:t>)</a:t>
            </a:r>
          </a:p>
          <a:p>
            <a:pPr marL="228600" lvl="1" indent="0">
              <a:buNone/>
            </a:pPr>
            <a:r>
              <a:rPr kumimoji="1" lang="zh-CN" altLang="en-US" sz="2800" b="1" dirty="0"/>
              <a:t>获取样式</a:t>
            </a:r>
            <a:endParaRPr kumimoji="1" lang="en-US" altLang="zh-CN" sz="2800" b="1" dirty="0"/>
          </a:p>
          <a:p>
            <a:pPr marL="457200" lvl="2" indent="0">
              <a:buNone/>
            </a:pPr>
            <a:r>
              <a:rPr kumimoji="1" lang="en-US" altLang="zh-CN" sz="2800" b="1" dirty="0"/>
              <a:t>DOM</a:t>
            </a:r>
            <a:r>
              <a:rPr kumimoji="1" lang="zh-CN" altLang="en-US" sz="2800" b="1" dirty="0"/>
              <a:t>的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属性只能获取标签中使用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设置的样式，无法获取嵌入或外部样式</a:t>
            </a:r>
            <a:endParaRPr kumimoji="1" lang="en-US" altLang="zh-CN" sz="2800" b="1" dirty="0"/>
          </a:p>
          <a:p>
            <a:pPr marL="457200" lvl="2" indent="0">
              <a:buNone/>
            </a:pPr>
            <a:r>
              <a:rPr kumimoji="1" lang="en-US" altLang="zh-CN" sz="2800" b="1" dirty="0" err="1"/>
              <a:t>style.cssText</a:t>
            </a:r>
            <a:r>
              <a:rPr kumimoji="1" lang="zh-CN" altLang="en-US" sz="2800" b="1" dirty="0"/>
              <a:t> 获取</a:t>
            </a:r>
            <a:r>
              <a:rPr kumimoji="1" lang="en-US" altLang="zh-CN" sz="2800" b="1" dirty="0"/>
              <a:t>style</a:t>
            </a:r>
            <a:r>
              <a:rPr kumimoji="1" lang="zh-CN" altLang="en-US" sz="2800" b="1" dirty="0"/>
              <a:t>里面的字符串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设置样式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53268" y="4460924"/>
            <a:ext cx="5107259" cy="206210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//style.width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是字符串类型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所以有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px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008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style</a:t>
            </a:r>
            <a:r>
              <a:rPr kumimoji="1" lang="zh-CN" altLang="en-US" dirty="0"/>
              <a:t>注意问题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648178"/>
            <a:ext cx="8352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1.style.</a:t>
            </a:r>
            <a:r>
              <a:rPr lang="zh-CN" altLang="en-US" b="1" dirty="0">
                <a:solidFill>
                  <a:srgbClr val="FF0000"/>
                </a:solidFill>
              </a:rPr>
              <a:t>出来的属性都是字符串类型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en-US" b="1" dirty="0">
                <a:solidFill>
                  <a:srgbClr val="FF0000"/>
                </a:solidFill>
              </a:rPr>
              <a:t>能获取标签中的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的样式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不能获取嵌入和外部样式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3.</a:t>
            </a:r>
            <a:r>
              <a:rPr lang="zh-CN" altLang="en-US" b="1" dirty="0">
                <a:solidFill>
                  <a:srgbClr val="FF0000"/>
                </a:solidFill>
              </a:rPr>
              <a:t>在</a:t>
            </a:r>
            <a:r>
              <a:rPr lang="en-US" altLang="zh-CN" b="1" dirty="0">
                <a:solidFill>
                  <a:srgbClr val="FF0000"/>
                </a:solidFill>
              </a:rPr>
              <a:t>style</a:t>
            </a:r>
            <a:r>
              <a:rPr lang="zh-CN" altLang="en-US" b="1" dirty="0">
                <a:solidFill>
                  <a:srgbClr val="FF0000"/>
                </a:solidFill>
              </a:rPr>
              <a:t>标签中设置样式的时候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r>
              <a:rPr lang="zh-CN" altLang="en-US" b="1" dirty="0">
                <a:solidFill>
                  <a:srgbClr val="FF0000"/>
                </a:solidFill>
              </a:rPr>
              <a:t>有些属性是多个单词组合中间用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连接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但是在</a:t>
            </a:r>
            <a:r>
              <a:rPr lang="en-US" altLang="zh-CN" b="1" dirty="0" err="1">
                <a:solidFill>
                  <a:srgbClr val="FF0000"/>
                </a:solidFill>
              </a:rPr>
              <a:t>js</a:t>
            </a:r>
            <a:r>
              <a:rPr lang="zh-CN" altLang="en-US" b="1" dirty="0">
                <a:solidFill>
                  <a:srgbClr val="FF0000"/>
                </a:solidFill>
              </a:rPr>
              <a:t>中通过</a:t>
            </a:r>
            <a:r>
              <a:rPr lang="en-US" altLang="zh-CN" b="1" dirty="0">
                <a:solidFill>
                  <a:srgbClr val="FF0000"/>
                </a:solidFill>
              </a:rPr>
              <a:t>style.</a:t>
            </a:r>
            <a:r>
              <a:rPr lang="zh-CN" altLang="en-US" b="1" dirty="0">
                <a:solidFill>
                  <a:srgbClr val="FF0000"/>
                </a:solidFill>
              </a:rPr>
              <a:t>属性设置样式的时候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属性的名字如果是多个单词组合去掉</a:t>
            </a:r>
            <a:r>
              <a:rPr lang="en-US" altLang="zh-CN" b="1" dirty="0">
                <a:solidFill>
                  <a:srgbClr val="FF0000"/>
                </a:solidFill>
              </a:rPr>
              <a:t>-,</a:t>
            </a:r>
            <a:r>
              <a:rPr lang="zh-CN" altLang="en-US" b="1" dirty="0">
                <a:solidFill>
                  <a:srgbClr val="FF0000"/>
                </a:solidFill>
              </a:rPr>
              <a:t>后面的单词首字母大写即可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0055" y="3820344"/>
            <a:ext cx="5289009" cy="203132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通过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出来的属性可以直接设置样式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"400px"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"300px"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dvObj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391" y="5842760"/>
            <a:ext cx="766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什么时候使用</a:t>
            </a:r>
            <a:r>
              <a:rPr lang="en-US" altLang="zh-CN" dirty="0"/>
              <a:t>class</a:t>
            </a:r>
            <a:r>
              <a:rPr lang="zh-CN" altLang="en-US" dirty="0"/>
              <a:t>设置样式</a:t>
            </a:r>
            <a:r>
              <a:rPr lang="en-US" altLang="zh-CN" dirty="0"/>
              <a:t>?</a:t>
            </a:r>
            <a:r>
              <a:rPr lang="zh-CN" altLang="en-US" dirty="0"/>
              <a:t>需要设置很多样式的时候</a:t>
            </a:r>
            <a:endParaRPr lang="en-US" altLang="zh-CN" dirty="0"/>
          </a:p>
          <a:p>
            <a:r>
              <a:rPr lang="zh-CN" altLang="en-US" dirty="0"/>
              <a:t>什么时候使用</a:t>
            </a:r>
            <a:r>
              <a:rPr lang="en-US" altLang="zh-CN" dirty="0"/>
              <a:t>style</a:t>
            </a:r>
            <a:r>
              <a:rPr lang="zh-CN" altLang="en-US" dirty="0"/>
              <a:t>对象设置样式</a:t>
            </a:r>
            <a:r>
              <a:rPr lang="en-US" altLang="zh-CN" dirty="0"/>
              <a:t>?</a:t>
            </a:r>
            <a:r>
              <a:rPr lang="zh-CN" altLang="en-US" dirty="0"/>
              <a:t>需要设置很少的样式的时候</a:t>
            </a:r>
            <a:r>
              <a:rPr lang="en-US" altLang="zh-CN" dirty="0"/>
              <a:t>(</a:t>
            </a:r>
            <a:r>
              <a:rPr lang="zh-CN" altLang="en-US" dirty="0"/>
              <a:t>自己衡量</a:t>
            </a:r>
            <a:r>
              <a:rPr lang="en-US" altLang="zh-CN" dirty="0"/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7" y="3125506"/>
            <a:ext cx="627619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86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style</a:t>
            </a:r>
            <a:r>
              <a:rPr kumimoji="1" lang="zh-CN" altLang="en-US"/>
              <a:t>常用属性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backgroundColor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backgroundImage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color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width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height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border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opacity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(IE8</a:t>
            </a:r>
            <a:r>
              <a:rPr kumimoji="1" lang="zh-CN" altLang="en-US" b="1" dirty="0">
                <a:solidFill>
                  <a:srgbClr val="FF0000"/>
                </a:solidFill>
              </a:rPr>
              <a:t>以前</a:t>
            </a:r>
            <a:r>
              <a:rPr kumimoji="1" lang="en-US" altLang="zh-CN" b="1" dirty="0">
                <a:solidFill>
                  <a:srgbClr val="FF0000"/>
                </a:solidFill>
              </a:rPr>
              <a:t>filter: alpha(opacity=xx))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FF0000"/>
                </a:solidFill>
              </a:rPr>
              <a:t>注意</a:t>
            </a:r>
            <a:r>
              <a:rPr kumimoji="1" lang="en-US" altLang="zh-CN" b="1" dirty="0">
                <a:solidFill>
                  <a:srgbClr val="FF0000"/>
                </a:solidFill>
              </a:rPr>
              <a:t>DOM</a:t>
            </a:r>
            <a:r>
              <a:rPr kumimoji="1" lang="zh-CN" altLang="en-US" b="1" dirty="0">
                <a:solidFill>
                  <a:srgbClr val="FF0000"/>
                </a:solidFill>
              </a:rPr>
              <a:t>对象</a:t>
            </a:r>
            <a:r>
              <a:rPr kumimoji="1" lang="en-US" altLang="zh-CN" b="1" dirty="0">
                <a:solidFill>
                  <a:srgbClr val="FF0000"/>
                </a:solidFill>
              </a:rPr>
              <a:t>style</a:t>
            </a:r>
            <a:r>
              <a:rPr kumimoji="1" lang="zh-CN" altLang="en-US" b="1" dirty="0">
                <a:solidFill>
                  <a:srgbClr val="FF0000"/>
                </a:solidFill>
              </a:rPr>
              <a:t>的属性和标签中</a:t>
            </a:r>
            <a:r>
              <a:rPr kumimoji="1" lang="en-US" altLang="zh-CN" b="1" dirty="0">
                <a:solidFill>
                  <a:srgbClr val="FF0000"/>
                </a:solidFill>
              </a:rPr>
              <a:t>style</a:t>
            </a:r>
            <a:r>
              <a:rPr kumimoji="1" lang="zh-CN" altLang="en-US" b="1" dirty="0">
                <a:solidFill>
                  <a:srgbClr val="FF0000"/>
                </a:solidFill>
              </a:rPr>
              <a:t>内的值不一样，因为在</a:t>
            </a:r>
            <a:r>
              <a:rPr kumimoji="1" lang="en-US" altLang="zh-CN" b="1" dirty="0">
                <a:solidFill>
                  <a:srgbClr val="FF0000"/>
                </a:solidFill>
              </a:rPr>
              <a:t>JS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  <a:r>
              <a:rPr kumimoji="1" lang="en-US" altLang="zh-CN" b="1" dirty="0">
                <a:solidFill>
                  <a:srgbClr val="FF0000"/>
                </a:solidFill>
              </a:rPr>
              <a:t>-</a:t>
            </a:r>
            <a:r>
              <a:rPr kumimoji="1" lang="zh-CN" altLang="en-US" b="1" dirty="0">
                <a:solidFill>
                  <a:srgbClr val="FF0000"/>
                </a:solidFill>
              </a:rPr>
              <a:t>不能作为标识符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 err="1">
                <a:solidFill>
                  <a:srgbClr val="FF0000"/>
                </a:solidFill>
              </a:rPr>
              <a:t>backgroundColor</a:t>
            </a:r>
            <a:r>
              <a:rPr kumimoji="1" lang="zh-CN" altLang="en-US" b="1" dirty="0">
                <a:solidFill>
                  <a:srgbClr val="FF0000"/>
                </a:solidFill>
              </a:rPr>
              <a:t>       </a:t>
            </a:r>
            <a:r>
              <a:rPr kumimoji="1" lang="en-US" altLang="zh-CN" b="1" dirty="0">
                <a:solidFill>
                  <a:srgbClr val="FF0000"/>
                </a:solidFill>
              </a:rPr>
              <a:t>DOM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pPr marL="228600" lvl="1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background-color</a:t>
            </a:r>
            <a:r>
              <a:rPr kumimoji="1" lang="zh-CN" altLang="en-US" b="1" dirty="0">
                <a:solidFill>
                  <a:srgbClr val="FF0000"/>
                </a:solidFill>
              </a:rPr>
              <a:t>    </a:t>
            </a:r>
            <a:r>
              <a:rPr kumimoji="1" lang="en-US" altLang="zh-CN" b="1" dirty="0">
                <a:solidFill>
                  <a:srgbClr val="FF0000"/>
                </a:solidFill>
              </a:rPr>
              <a:t>CSS</a:t>
            </a:r>
            <a:r>
              <a:rPr kumimoji="1" lang="zh-CN" altLang="en-US" b="1" dirty="0">
                <a:solidFill>
                  <a:srgbClr val="FF0000"/>
                </a:solidFill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881701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自己做的练习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28082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当前输入的文本框高亮显示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改变</a:t>
            </a:r>
            <a:r>
              <a:rPr lang="en-US" altLang="zh-CN" b="1" dirty="0">
                <a:solidFill>
                  <a:schemeClr val="tx1"/>
                </a:solidFill>
              </a:rPr>
              <a:t>div</a:t>
            </a:r>
            <a:r>
              <a:rPr lang="zh-CN" altLang="en-US" b="1" dirty="0">
                <a:solidFill>
                  <a:schemeClr val="tx1"/>
                </a:solidFill>
              </a:rPr>
              <a:t>的大小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表格隔行变色、高亮显示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切换背景图片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显示隐藏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显示二维码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关闭广告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802204" y="1314272"/>
            <a:ext cx="3824869" cy="240065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onfocus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txtobjs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onblur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blurHandle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失去焦点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237464" y="3714929"/>
            <a:ext cx="4516244" cy="317009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中所有的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tBody=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"j_tb"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=tBody.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设置隔行变色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"#cccccc"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"#c0c0c0"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设置鼠标进入和离开行的高量显示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鼠标进入后记录颜色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"white"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outHandle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鼠标离开后还原颜色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00000" y="5757399"/>
            <a:ext cx="3137464" cy="64633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visibility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"hidden"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83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隐藏显示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656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display</a:t>
            </a:r>
          </a:p>
          <a:p>
            <a:pPr marL="228600" lvl="1" indent="0">
              <a:buNone/>
            </a:pPr>
            <a:r>
              <a:rPr kumimoji="1" lang="zh-CN" altLang="en-US" sz="2800" b="1" dirty="0">
                <a:solidFill>
                  <a:schemeClr val="tx1"/>
                </a:solidFill>
              </a:rPr>
              <a:t>元素隐藏后，不占位置，页面上的元素会重新排列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visibility</a:t>
            </a:r>
          </a:p>
          <a:p>
            <a:pPr marL="228600" lvl="1" indent="0">
              <a:buNone/>
            </a:pPr>
            <a:r>
              <a:rPr kumimoji="1" lang="zh-CN" altLang="en-US" sz="2800" b="1" dirty="0">
                <a:solidFill>
                  <a:schemeClr val="tx1"/>
                </a:solidFill>
              </a:rPr>
              <a:t>元素隐藏后，占位置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hidden</a:t>
            </a:r>
          </a:p>
          <a:p>
            <a:pPr marL="228600" lvl="1" indent="0">
              <a:buNone/>
            </a:pPr>
            <a:r>
              <a:rPr kumimoji="1" lang="en-US" altLang="zh-CN" sz="2800" b="1" dirty="0">
                <a:solidFill>
                  <a:schemeClr val="tx1"/>
                </a:solidFill>
              </a:rPr>
              <a:t>visible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173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position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left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top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right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bottom</a:t>
            </a:r>
          </a:p>
          <a:p>
            <a:pPr marL="0" indent="0">
              <a:buNone/>
            </a:pPr>
            <a:r>
              <a:rPr kumimoji="1" lang="en-US" altLang="zh-CN" sz="3200" b="1" dirty="0">
                <a:solidFill>
                  <a:schemeClr val="tx1"/>
                </a:solidFill>
              </a:rPr>
              <a:t>z-index</a:t>
            </a:r>
          </a:p>
          <a:p>
            <a:pPr marL="0" indent="0">
              <a:buNone/>
            </a:pPr>
            <a:r>
              <a:rPr kumimoji="1" lang="zh-CN" altLang="en-US" sz="3200" b="1" dirty="0">
                <a:solidFill>
                  <a:schemeClr val="tx1"/>
                </a:solidFill>
              </a:rPr>
              <a:t>练习：祝愿墙</a:t>
            </a:r>
          </a:p>
        </p:txBody>
      </p:sp>
    </p:spTree>
    <p:extLst>
      <p:ext uri="{BB962C8B-B14F-4D97-AF65-F5344CB8AC3E}">
        <p14:creationId xmlns:p14="http://schemas.microsoft.com/office/powerpoint/2010/main" val="3692692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偏移量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52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36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offsetParent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en-US" altLang="zh-CN"/>
              <a:t>parentNode</a:t>
            </a:r>
            <a:r>
              <a:rPr kumimoji="1" lang="zh-CN" altLang="en-US"/>
              <a:t>和</a:t>
            </a:r>
            <a:r>
              <a:rPr kumimoji="1" lang="en-US" altLang="zh-CN"/>
              <a:t>offsetParent</a:t>
            </a:r>
          </a:p>
          <a:p>
            <a:pPr lvl="1"/>
            <a:r>
              <a:rPr kumimoji="1" lang="en-US" altLang="zh-CN"/>
              <a:t>parentNode</a:t>
            </a:r>
            <a:r>
              <a:rPr kumimoji="1" lang="zh-CN" altLang="en-US"/>
              <a:t>始终是父元素</a:t>
            </a:r>
            <a:endParaRPr kumimoji="1" lang="en-US" altLang="zh-CN"/>
          </a:p>
          <a:p>
            <a:pPr lvl="1"/>
            <a:r>
              <a:rPr kumimoji="1" lang="en-US" altLang="zh-CN"/>
              <a:t>offsetParent</a:t>
            </a:r>
            <a:r>
              <a:rPr kumimoji="1" lang="zh-CN" altLang="en-US"/>
              <a:t>是离当前元素最近的定位元素</a:t>
            </a:r>
            <a:r>
              <a:rPr kumimoji="1" lang="en-US" altLang="zh-CN"/>
              <a:t>(absolute</a:t>
            </a:r>
            <a:r>
              <a:rPr kumimoji="1" lang="zh-CN" altLang="en-US"/>
              <a:t>、</a:t>
            </a:r>
            <a:r>
              <a:rPr kumimoji="1" lang="en-US" altLang="zh-CN"/>
              <a:t>relative)</a:t>
            </a:r>
            <a:endParaRPr kumimoji="1" lang="zh-CN" altLang="en-US"/>
          </a:p>
          <a:p>
            <a:pPr lvl="1"/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9081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的级别（了解）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DOM0</a:t>
            </a:r>
            <a:r>
              <a:rPr kumimoji="1" lang="zh-CN" altLang="en-US" b="1" dirty="0">
                <a:solidFill>
                  <a:schemeClr val="tx1"/>
                </a:solidFill>
              </a:rPr>
              <a:t>  初级阶段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最初浏览器中为了方便检索界面上的元素提供了非常方便的</a:t>
            </a:r>
            <a:r>
              <a:rPr kumimoji="1" lang="en-US" altLang="zh-CN" b="1" dirty="0" err="1">
                <a:solidFill>
                  <a:schemeClr val="tx1"/>
                </a:solidFill>
              </a:rPr>
              <a:t>api</a:t>
            </a:r>
            <a:r>
              <a:rPr kumimoji="1" lang="zh-CN" altLang="en-US" b="1" dirty="0">
                <a:solidFill>
                  <a:schemeClr val="tx1"/>
                </a:solidFill>
              </a:rPr>
              <a:t>，查询页面上的元素。实验性质的</a:t>
            </a:r>
            <a:r>
              <a:rPr kumimoji="1" lang="en-US" altLang="zh-CN" b="1" dirty="0" err="1">
                <a:solidFill>
                  <a:schemeClr val="tx1"/>
                </a:solidFill>
              </a:rPr>
              <a:t>api</a:t>
            </a:r>
            <a:r>
              <a:rPr kumimoji="1" lang="zh-CN" altLang="en-US" b="1" dirty="0">
                <a:solidFill>
                  <a:schemeClr val="tx1"/>
                </a:solidFill>
              </a:rPr>
              <a:t>称为</a:t>
            </a:r>
            <a:r>
              <a:rPr kumimoji="1" lang="en-US" altLang="zh-CN" b="1" dirty="0">
                <a:solidFill>
                  <a:schemeClr val="tx1"/>
                </a:solidFill>
              </a:rPr>
              <a:t>DOM0</a:t>
            </a: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document.form</a:t>
            </a:r>
            <a:r>
              <a:rPr kumimoji="1" lang="en-US" altLang="zh-CN" b="1" dirty="0">
                <a:solidFill>
                  <a:schemeClr val="tx1"/>
                </a:solidFill>
              </a:rPr>
              <a:t>[0]</a:t>
            </a: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document.images</a:t>
            </a:r>
            <a:r>
              <a:rPr kumimoji="1" lang="en-US" altLang="zh-CN" b="1" dirty="0">
                <a:solidFill>
                  <a:schemeClr val="tx1"/>
                </a:solidFill>
              </a:rPr>
              <a:t>[0]</a:t>
            </a: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随着</a:t>
            </a:r>
            <a:r>
              <a:rPr kumimoji="1" lang="en-US" altLang="zh-CN" b="1" dirty="0">
                <a:solidFill>
                  <a:schemeClr val="tx1"/>
                </a:solidFill>
              </a:rPr>
              <a:t>JavaScript</a:t>
            </a:r>
            <a:r>
              <a:rPr kumimoji="1" lang="zh-CN" altLang="en-US" b="1" dirty="0">
                <a:solidFill>
                  <a:schemeClr val="tx1"/>
                </a:solidFill>
              </a:rPr>
              <a:t>的普及，不同的浏览器分别扩展了</a:t>
            </a:r>
            <a:r>
              <a:rPr kumimoji="1" lang="en-US" altLang="zh-CN" b="1" dirty="0">
                <a:solidFill>
                  <a:schemeClr val="tx1"/>
                </a:solidFill>
              </a:rPr>
              <a:t>JavaScript</a:t>
            </a:r>
            <a:r>
              <a:rPr kumimoji="1" lang="zh-CN" altLang="en-US" b="1" dirty="0">
                <a:solidFill>
                  <a:schemeClr val="tx1"/>
                </a:solidFill>
              </a:rPr>
              <a:t>，此时程序员就苦逼了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document.layers</a:t>
            </a:r>
            <a:r>
              <a:rPr kumimoji="1" lang="en-US" altLang="zh-CN" b="1" dirty="0">
                <a:solidFill>
                  <a:schemeClr val="tx1"/>
                </a:solidFill>
              </a:rPr>
              <a:t>["d1"]</a:t>
            </a:r>
            <a:r>
              <a:rPr kumimoji="1" lang="zh-CN" altLang="en-US" b="1" dirty="0">
                <a:solidFill>
                  <a:schemeClr val="tx1"/>
                </a:solidFill>
              </a:rPr>
              <a:t>    </a:t>
            </a:r>
            <a:r>
              <a:rPr kumimoji="1" lang="en-US" altLang="zh-CN" b="1" dirty="0">
                <a:solidFill>
                  <a:schemeClr val="tx1"/>
                </a:solidFill>
              </a:rPr>
              <a:t>//Netscape</a:t>
            </a: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document.all</a:t>
            </a:r>
            <a:r>
              <a:rPr kumimoji="1" lang="en-US" altLang="zh-CN" b="1" dirty="0">
                <a:solidFill>
                  <a:schemeClr val="tx1"/>
                </a:solidFill>
              </a:rPr>
              <a:t>["d1"]</a:t>
            </a:r>
            <a:r>
              <a:rPr kumimoji="1" lang="zh-CN" altLang="en-US" b="1" dirty="0">
                <a:solidFill>
                  <a:schemeClr val="tx1"/>
                </a:solidFill>
              </a:rPr>
              <a:t>     </a:t>
            </a:r>
            <a:r>
              <a:rPr kumimoji="1" lang="en-US" altLang="zh-CN" b="1" dirty="0">
                <a:solidFill>
                  <a:schemeClr val="tx1"/>
                </a:solidFill>
              </a:rPr>
              <a:t>//IE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DOM1</a:t>
            </a:r>
            <a:r>
              <a:rPr kumimoji="1" lang="zh-CN" altLang="en-US" b="1" dirty="0">
                <a:solidFill>
                  <a:schemeClr val="tx1"/>
                </a:solidFill>
              </a:rPr>
              <a:t>  规定了节点的类型</a:t>
            </a:r>
            <a:r>
              <a:rPr kumimoji="1" lang="en-US" altLang="zh-CN" b="1" dirty="0">
                <a:solidFill>
                  <a:schemeClr val="tx1"/>
                </a:solidFill>
              </a:rPr>
              <a:t>Node</a:t>
            </a: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为了统一浏览器之间的差异</a:t>
            </a:r>
            <a:r>
              <a:rPr kumimoji="1" lang="en-US" altLang="zh-CN" b="1" dirty="0">
                <a:solidFill>
                  <a:schemeClr val="tx1"/>
                </a:solidFill>
              </a:rPr>
              <a:t>W3C</a:t>
            </a:r>
            <a:r>
              <a:rPr kumimoji="1" lang="zh-CN" altLang="en-US" b="1" dirty="0">
                <a:solidFill>
                  <a:schemeClr val="tx1"/>
                </a:solidFill>
              </a:rPr>
              <a:t>制定了</a:t>
            </a:r>
            <a:r>
              <a:rPr kumimoji="1" lang="en-US" altLang="zh-CN" b="1" dirty="0">
                <a:solidFill>
                  <a:schemeClr val="tx1"/>
                </a:solidFill>
              </a:rPr>
              <a:t>DOM1</a:t>
            </a:r>
            <a:r>
              <a:rPr kumimoji="1" lang="zh-CN" altLang="en-US" b="1" dirty="0">
                <a:solidFill>
                  <a:schemeClr val="tx1"/>
                </a:solidFill>
              </a:rPr>
              <a:t>。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比如获取浏览器的元素，不同浏览器下都可以使用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kumimoji="1" lang="en-US" altLang="zh-CN" b="1" dirty="0" err="1">
                <a:solidFill>
                  <a:schemeClr val="tx1"/>
                </a:solidFill>
              </a:rPr>
              <a:t>document.getElementById</a:t>
            </a:r>
            <a:r>
              <a:rPr kumimoji="1" lang="en-US" altLang="zh-CN" b="1" dirty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DOM2</a:t>
            </a:r>
            <a:r>
              <a:rPr kumimoji="1" lang="en-US" altLang="zh-CN" b="1" dirty="0">
                <a:solidFill>
                  <a:schemeClr val="tx1"/>
                </a:solidFill>
              </a:rPr>
              <a:t>:</a:t>
            </a:r>
            <a:r>
              <a:rPr kumimoji="1" lang="zh-CN" altLang="en-US" b="1" dirty="0">
                <a:solidFill>
                  <a:schemeClr val="tx1"/>
                </a:solidFill>
              </a:rPr>
              <a:t>新增了一些方法</a:t>
            </a:r>
            <a:r>
              <a:rPr kumimoji="1" lang="en-US" altLang="zh-CN" b="1" dirty="0">
                <a:solidFill>
                  <a:schemeClr val="tx1"/>
                </a:solidFill>
              </a:rPr>
              <a:t>,</a:t>
            </a:r>
            <a:r>
              <a:rPr kumimoji="1" lang="zh-CN" altLang="en-US" b="1" dirty="0">
                <a:solidFill>
                  <a:schemeClr val="tx1"/>
                </a:solidFill>
              </a:rPr>
              <a:t>但是很多浏览器并不支持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DOM3</a:t>
            </a:r>
            <a:r>
              <a:rPr kumimoji="1" lang="en-US" altLang="zh-CN" b="1" dirty="0">
                <a:solidFill>
                  <a:schemeClr val="tx1"/>
                </a:solidFill>
              </a:rPr>
              <a:t>:</a:t>
            </a:r>
            <a:r>
              <a:rPr kumimoji="1" lang="zh-CN" altLang="en-US" b="1" dirty="0">
                <a:solidFill>
                  <a:schemeClr val="tx1"/>
                </a:solidFill>
              </a:rPr>
              <a:t>大多数浏览器都没有支持</a:t>
            </a:r>
          </a:p>
        </p:txBody>
      </p:sp>
    </p:spTree>
    <p:extLst>
      <p:ext uri="{BB962C8B-B14F-4D97-AF65-F5344CB8AC3E}">
        <p14:creationId xmlns:p14="http://schemas.microsoft.com/office/powerpoint/2010/main" val="1445145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客户区大小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8280920" cy="53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44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客户区大小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/>
              <a:t>兼容浏览器</a:t>
            </a:r>
            <a:endParaRPr kumimoji="1" lang="en-US" altLang="zh-CN"/>
          </a:p>
          <a:p>
            <a:pPr marL="457200" lvl="1" indent="0">
              <a:buNone/>
            </a:pPr>
            <a:r>
              <a:rPr kumimoji="1" lang="en-US" altLang="zh-CN"/>
              <a:t>f</a:t>
            </a:r>
            <a:r>
              <a:rPr kumimoji="1" lang="ro-RO" altLang="zh-CN"/>
              <a:t>unction getViewport() {</a:t>
            </a:r>
          </a:p>
          <a:p>
            <a:pPr marL="457200" lvl="1" indent="0">
              <a:buNone/>
            </a:pPr>
            <a:r>
              <a:rPr kumimoji="1" lang="ro-RO" altLang="zh-CN"/>
              <a:t>            if(document.compatMode == "CSS1Compat") {</a:t>
            </a:r>
          </a:p>
          <a:p>
            <a:pPr marL="457200" lvl="1" indent="0">
              <a:buNone/>
            </a:pPr>
            <a:r>
              <a:rPr kumimoji="1" lang="ro-RO" altLang="zh-CN"/>
              <a:t>                //</a:t>
            </a:r>
            <a:r>
              <a:rPr kumimoji="1" lang="zh-CN" altLang="ro-RO"/>
              <a:t>标准模式</a:t>
            </a:r>
          </a:p>
          <a:p>
            <a:pPr marL="457200" lvl="1" indent="0">
              <a:buNone/>
            </a:pPr>
            <a:r>
              <a:rPr kumimoji="1" lang="ro-RO" altLang="zh-CN"/>
              <a:t>	</a:t>
            </a:r>
            <a:r>
              <a:rPr kumimoji="1" lang="zh-CN" altLang="en-US"/>
              <a:t>    </a:t>
            </a:r>
            <a:r>
              <a:rPr kumimoji="1" lang="ro-RO" altLang="zh-CN"/>
              <a:t>return {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clientWidth : document.documentElement.clientWidth,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clientHeight : document.documentElement.clientHeight</a:t>
            </a:r>
          </a:p>
          <a:p>
            <a:pPr marL="457200" lvl="1" indent="0">
              <a:buNone/>
            </a:pPr>
            <a:r>
              <a:rPr kumimoji="1" lang="ro-RO" altLang="zh-CN"/>
              <a:t>                }</a:t>
            </a:r>
          </a:p>
          <a:p>
            <a:pPr marL="457200" lvl="1" indent="0">
              <a:buNone/>
            </a:pPr>
            <a:r>
              <a:rPr kumimoji="1" lang="ro-RO" altLang="zh-CN"/>
              <a:t>            }else{</a:t>
            </a:r>
          </a:p>
          <a:p>
            <a:pPr marL="457200" lvl="1" indent="0">
              <a:buNone/>
            </a:pPr>
            <a:r>
              <a:rPr kumimoji="1" lang="ro-RO" altLang="zh-CN"/>
              <a:t>                //</a:t>
            </a:r>
            <a:r>
              <a:rPr kumimoji="1" lang="zh-CN" altLang="ro-RO"/>
              <a:t>混杂模式</a:t>
            </a:r>
          </a:p>
          <a:p>
            <a:pPr marL="457200" lvl="1" indent="0">
              <a:buNone/>
            </a:pPr>
            <a:r>
              <a:rPr kumimoji="1" lang="ro-RO" altLang="zh-CN"/>
              <a:t>	</a:t>
            </a:r>
            <a:r>
              <a:rPr kumimoji="1" lang="zh-CN" altLang="en-US"/>
              <a:t>    </a:t>
            </a:r>
            <a:r>
              <a:rPr kumimoji="1" lang="ro-RO" altLang="zh-CN"/>
              <a:t>return {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clientWidth : document.body.clientWidth,</a:t>
            </a:r>
          </a:p>
          <a:p>
            <a:pPr marL="457200" lvl="1" indent="0">
              <a:buNone/>
            </a:pPr>
            <a:r>
              <a:rPr kumimoji="1" lang="ro-RO" altLang="zh-CN"/>
              <a:t>                    clientHeight : document.body.clientHeight</a:t>
            </a:r>
          </a:p>
          <a:p>
            <a:pPr marL="457200" lvl="1" indent="0">
              <a:buNone/>
            </a:pPr>
            <a:r>
              <a:rPr kumimoji="1" lang="ro-RO" altLang="zh-CN"/>
              <a:t>                }</a:t>
            </a:r>
          </a:p>
          <a:p>
            <a:pPr marL="457200" lvl="1" indent="0">
              <a:buNone/>
            </a:pPr>
            <a:r>
              <a:rPr kumimoji="1" lang="ro-RO" altLang="zh-CN"/>
              <a:t>            }</a:t>
            </a:r>
          </a:p>
          <a:p>
            <a:pPr marL="457200" lvl="1" indent="0">
              <a:buNone/>
            </a:pPr>
            <a:r>
              <a:rPr kumimoji="1" lang="ro-RO" altLang="zh-CN"/>
              <a:t>        }</a:t>
            </a:r>
            <a:endParaRPr kumimoji="1" lang="en-US" altLang="zh-CN"/>
          </a:p>
          <a:p>
            <a:r>
              <a:rPr kumimoji="1" lang="zh-CN" altLang="en-US"/>
              <a:t>案例</a:t>
            </a:r>
            <a:r>
              <a:rPr kumimoji="1" lang="zh-CN" altLang="zh-CN"/>
              <a:t>：</a:t>
            </a:r>
            <a:r>
              <a:rPr kumimoji="1" lang="zh-CN" altLang="en-US"/>
              <a:t>根据视口大小，改变</a:t>
            </a:r>
            <a:r>
              <a:rPr kumimoji="1" lang="en-US" altLang="zh-CN"/>
              <a:t>body</a:t>
            </a:r>
            <a:r>
              <a:rPr kumimoji="1" lang="zh-CN" altLang="en-US"/>
              <a:t>的背景颜色</a:t>
            </a:r>
            <a:endParaRPr kumimoji="1" lang="ro-RO" altLang="zh-CN"/>
          </a:p>
        </p:txBody>
      </p:sp>
    </p:spTree>
    <p:extLst>
      <p:ext uri="{BB962C8B-B14F-4D97-AF65-F5344CB8AC3E}">
        <p14:creationId xmlns:p14="http://schemas.microsoft.com/office/powerpoint/2010/main" val="3855078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>
            <a:normAutofit/>
          </a:bodyPr>
          <a:lstStyle/>
          <a:p>
            <a:r>
              <a:rPr kumimoji="1" lang="zh-CN" altLang="en-US"/>
              <a:t>滚动大小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3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3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案例：固定导航头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06" y="1556792"/>
            <a:ext cx="915557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87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定时器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/>
              <a:t>定时执行</a:t>
            </a:r>
            <a:endParaRPr kumimoji="1" lang="en-US" altLang="zh-CN"/>
          </a:p>
          <a:p>
            <a:pPr lvl="1"/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timerId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setInterval(code,interval);</a:t>
            </a:r>
          </a:p>
          <a:p>
            <a:pPr lvl="1"/>
            <a:r>
              <a:rPr kumimoji="1" lang="en-US" altLang="zh-CN"/>
              <a:t>clearInterval(timerId);</a:t>
            </a:r>
          </a:p>
          <a:p>
            <a:r>
              <a:rPr kumimoji="1" lang="zh-CN" altLang="en-US"/>
              <a:t>延迟执行</a:t>
            </a:r>
            <a:endParaRPr kumimoji="1" lang="en-US" altLang="zh-CN"/>
          </a:p>
          <a:p>
            <a:pPr lvl="1"/>
            <a:r>
              <a:rPr kumimoji="1" lang="en-US" altLang="zh-CN"/>
              <a:t>var</a:t>
            </a:r>
            <a:r>
              <a:rPr kumimoji="1" lang="zh-CN" altLang="en-US"/>
              <a:t> </a:t>
            </a:r>
            <a:r>
              <a:rPr kumimoji="1" lang="en-US" altLang="zh-CN"/>
              <a:t>timerId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setTimeout(code,interval);</a:t>
            </a:r>
          </a:p>
          <a:p>
            <a:pPr lvl="1"/>
            <a:r>
              <a:rPr kumimoji="1" lang="en-US" altLang="zh-CN"/>
              <a:t>clearTimeout(timerId);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3287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基本动画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r>
              <a:rPr kumimoji="1" lang="zh-CN" altLang="en-US"/>
              <a:t>动态改变大小</a:t>
            </a:r>
            <a:endParaRPr kumimoji="1" lang="en-US" altLang="zh-CN"/>
          </a:p>
          <a:p>
            <a:r>
              <a:rPr kumimoji="1" lang="zh-CN" altLang="en-US"/>
              <a:t>动态改变位置</a:t>
            </a:r>
            <a:endParaRPr kumimoji="1" lang="en-US" altLang="zh-CN"/>
          </a:p>
          <a:p>
            <a:r>
              <a:rPr kumimoji="1" lang="zh-CN" altLang="en-US"/>
              <a:t>动态改变透明度</a:t>
            </a:r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6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动态创建元素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136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为什么要动态创建元素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zh-CN" altLang="en-US" dirty="0"/>
              <a:t>下载的页面中不需要有太多的图片</a:t>
            </a:r>
            <a:r>
              <a:rPr lang="en-US" altLang="zh-CN" dirty="0"/>
              <a:t>,</a:t>
            </a:r>
            <a:r>
              <a:rPr lang="zh-CN" altLang="en-US" dirty="0"/>
              <a:t>只要需要的时候再创建元素</a:t>
            </a:r>
            <a:r>
              <a:rPr lang="en-US" altLang="zh-CN" dirty="0"/>
              <a:t>,</a:t>
            </a:r>
            <a:r>
              <a:rPr lang="zh-CN" altLang="en-US" dirty="0"/>
              <a:t>下载图片。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71" y="2385598"/>
            <a:ext cx="4504620" cy="148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51" y="4155932"/>
            <a:ext cx="4047619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9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动态创建元素的三种方式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方式一：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document.write()</a:t>
            </a:r>
          </a:p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方式二：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innerHTML</a:t>
            </a:r>
          </a:p>
          <a:p>
            <a:pPr marL="0" indent="0">
              <a:buNone/>
            </a:pPr>
            <a:r>
              <a:rPr kumimoji="1" lang="zh-CN" altLang="en-US" sz="2400" b="1">
                <a:solidFill>
                  <a:schemeClr val="tx1"/>
                </a:solidFill>
              </a:rPr>
              <a:t>方式三：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createElement()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appendChild()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removeChild()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insertBefore()</a:t>
            </a:r>
          </a:p>
          <a:p>
            <a:pPr marL="228600" lvl="1" indent="0">
              <a:buNone/>
            </a:pPr>
            <a:r>
              <a:rPr kumimoji="1" lang="en-US" altLang="zh-CN" sz="2400" b="1">
                <a:solidFill>
                  <a:srgbClr val="FF0000"/>
                </a:solidFill>
              </a:rPr>
              <a:t>replaceChild()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64781" y="1450976"/>
            <a:ext cx="4962292" cy="156966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这么做不好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为什么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代码混乱了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//document.write("&lt;input type='text' /&gt;");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这种方式可以创建元素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但是会把所有的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代码干掉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"&lt;input type='text' /&gt;"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5571" y="4204068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动态创建列表，高亮显示</a:t>
            </a:r>
            <a:endParaRPr kumimoji="1" lang="en-US" altLang="zh-CN" dirty="0"/>
          </a:p>
          <a:p>
            <a:r>
              <a:rPr kumimoji="1" lang="zh-CN" altLang="en-US" dirty="0"/>
              <a:t>案例的两种创建方式</a:t>
            </a:r>
            <a:endParaRPr kumimoji="1"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664781" y="485039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2"/>
              </a:rPr>
              <a:t>http://news.baidu.com/newscode.html</a:t>
            </a:r>
            <a:r>
              <a:rPr lang="en-US" altLang="zh-CN" dirty="0"/>
              <a:t> </a:t>
            </a:r>
            <a:r>
              <a:rPr lang="zh-CN" altLang="en-US" dirty="0"/>
              <a:t>新闻网址</a:t>
            </a:r>
            <a:endParaRPr lang="en-US" altLang="zh-CN" dirty="0"/>
          </a:p>
          <a:p>
            <a:r>
              <a:rPr lang="en-US" altLang="zh-CN" dirty="0" err="1"/>
              <a:t>document.write</a:t>
            </a:r>
            <a:r>
              <a:rPr lang="en-US" altLang="zh-CN" dirty="0"/>
              <a:t>()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zh-CN" altLang="en-US" dirty="0"/>
              <a:t>嵌入广告</a:t>
            </a:r>
          </a:p>
        </p:txBody>
      </p:sp>
    </p:spTree>
    <p:extLst>
      <p:ext uri="{BB962C8B-B14F-4D97-AF65-F5344CB8AC3E}">
        <p14:creationId xmlns:p14="http://schemas.microsoft.com/office/powerpoint/2010/main" val="4161733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/>
              <a:t>动态创建列表，高亮显示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选择装备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动态创建在线人员列表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动态创建祝愿墙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模拟百度搜索文本框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400" b="1" dirty="0"/>
              <a:t>创建表格的时候</a:t>
            </a:r>
            <a:r>
              <a:rPr kumimoji="1" lang="en-US" altLang="zh-CN" sz="2400" b="1" dirty="0"/>
              <a:t>ie7</a:t>
            </a:r>
            <a:r>
              <a:rPr kumimoji="1" lang="zh-CN" altLang="en-US" sz="2400" b="1" dirty="0"/>
              <a:t>不兼容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必须把</a:t>
            </a:r>
            <a:r>
              <a:rPr kumimoji="1" lang="en-US" altLang="zh-CN" sz="2400" b="1" dirty="0" err="1"/>
              <a:t>tr</a:t>
            </a:r>
            <a:r>
              <a:rPr kumimoji="1" lang="zh-CN" altLang="en-US" sz="2400" b="1" dirty="0"/>
              <a:t>添加到</a:t>
            </a:r>
            <a:r>
              <a:rPr kumimoji="1" lang="en-US" altLang="zh-CN" sz="2400" b="1" dirty="0" err="1"/>
              <a:t>tbody</a:t>
            </a:r>
            <a:r>
              <a:rPr kumimoji="1" lang="zh-CN" altLang="en-US" sz="2400" b="1" dirty="0"/>
              <a:t>或者</a:t>
            </a:r>
            <a:r>
              <a:rPr kumimoji="1" lang="en-US" altLang="zh-CN" sz="2400" b="1" dirty="0" err="1"/>
              <a:t>thead</a:t>
            </a:r>
            <a:r>
              <a:rPr kumimoji="1" lang="zh-CN" altLang="en-US" sz="2400" b="1" dirty="0"/>
              <a:t>中</a:t>
            </a:r>
            <a:r>
              <a:rPr kumimoji="1" lang="en-US" altLang="zh-CN" sz="2400" b="1" dirty="0"/>
              <a:t>)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65255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动态创建表格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方式</a:t>
            </a:r>
            <a:r>
              <a:rPr kumimoji="1" lang="en-US" altLang="zh-CN" dirty="0"/>
              <a:t>1</a:t>
            </a:r>
          </a:p>
          <a:p>
            <a:pPr lvl="1"/>
            <a:r>
              <a:rPr kumimoji="1" lang="en-US" altLang="zh-CN" dirty="0" err="1"/>
              <a:t>createElement</a:t>
            </a:r>
            <a:r>
              <a:rPr kumimoji="1" lang="en-US" altLang="zh-CN" dirty="0"/>
              <a:t>()</a:t>
            </a:r>
          </a:p>
          <a:p>
            <a:r>
              <a:rPr kumimoji="1" lang="zh-CN" altLang="en-US" dirty="0"/>
              <a:t>方式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en-US" altLang="zh-CN" dirty="0"/>
              <a:t>rows</a:t>
            </a:r>
          </a:p>
          <a:p>
            <a:pPr lvl="1"/>
            <a:r>
              <a:rPr kumimoji="1" lang="en-US" altLang="zh-CN" dirty="0" err="1"/>
              <a:t>insertRow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deleteRow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/>
              <a:t>cells	</a:t>
            </a:r>
          </a:p>
          <a:p>
            <a:pPr lvl="1"/>
            <a:r>
              <a:rPr kumimoji="1" lang="en-US" altLang="zh-CN" dirty="0" err="1"/>
              <a:t>insertCell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en-US" altLang="zh-CN" dirty="0" err="1"/>
              <a:t>deleteCell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23954" y="1736394"/>
            <a:ext cx="6081824" cy="364715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'btn'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{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百度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"http://www.baidu.com"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传智播客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"http://www.itcast.cn"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谷歌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"http://www.google.com"</a:t>
            </a:r>
            <a:b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创建表格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'table'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创建行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insertRow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创建列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tdObj1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insertCell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innerText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tdObj2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insertCell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tdObj2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'&lt;a href="'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'"&gt;'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'&lt;/a&gt;'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tbObj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99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可以做什么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找对象（元素）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设置元素的属性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设置元素的样式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动态创建和删除元素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(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不知道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事件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kumimoji="1" lang="zh-CN" altLang="en-US" sz="2400" b="1" dirty="0">
                <a:solidFill>
                  <a:schemeClr val="tx1"/>
                </a:solidFill>
              </a:rPr>
              <a:t>事件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—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触发响应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事件源（事件的触发者）</a:t>
            </a:r>
            <a:endParaRPr kumimoji="1" lang="en-US" altLang="zh-CN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事件名称</a:t>
            </a:r>
            <a:endParaRPr kumimoji="1" lang="en-US" altLang="zh-CN" sz="2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600" b="1" dirty="0">
                <a:solidFill>
                  <a:schemeClr val="tx1"/>
                </a:solidFill>
              </a:rPr>
              <a:t>事件响应程序</a:t>
            </a:r>
          </a:p>
        </p:txBody>
      </p:sp>
    </p:spTree>
    <p:extLst>
      <p:ext uri="{BB962C8B-B14F-4D97-AF65-F5344CB8AC3E}">
        <p14:creationId xmlns:p14="http://schemas.microsoft.com/office/powerpoint/2010/main" val="4275842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BOM-</a:t>
            </a:r>
            <a:r>
              <a:rPr lang="en-US" altLang="zh-CN" dirty="0"/>
              <a:t>Browser Object Model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7" y="1890890"/>
            <a:ext cx="6161905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3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的组成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2201" r="2201"/>
          <a:stretch>
            <a:fillRect/>
          </a:stretch>
        </p:blipFill>
        <p:spPr>
          <a:xfrm>
            <a:off x="0" y="1484313"/>
            <a:ext cx="9144000" cy="5029200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rcRect l="2201" r="2201"/>
          <a:stretch>
            <a:fillRect/>
          </a:stretch>
        </p:blipFill>
        <p:spPr>
          <a:xfrm>
            <a:off x="0" y="1484784"/>
            <a:ext cx="9144000" cy="50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39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BOM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928" r="928"/>
          <a:stretch>
            <a:fillRect/>
          </a:stretch>
        </p:blipFill>
        <p:spPr>
          <a:xfrm>
            <a:off x="-3175" y="1417638"/>
            <a:ext cx="9147175" cy="5030787"/>
          </a:xfrm>
        </p:spPr>
      </p:pic>
      <p:sp>
        <p:nvSpPr>
          <p:cNvPr id="3" name="圆角矩形 2"/>
          <p:cNvSpPr/>
          <p:nvPr/>
        </p:nvSpPr>
        <p:spPr>
          <a:xfrm>
            <a:off x="3995936" y="2060848"/>
            <a:ext cx="1800200" cy="42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window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rcRect l="928" r="928"/>
          <a:stretch>
            <a:fillRect/>
          </a:stretch>
        </p:blipFill>
        <p:spPr>
          <a:xfrm>
            <a:off x="179512" y="1417638"/>
            <a:ext cx="9147184" cy="50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2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/>
              <a:t>BOM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284981"/>
            <a:ext cx="8128000" cy="356220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800" dirty="0"/>
              <a:t>浏览器对象模型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en-US" altLang="zh-CN" sz="2800" dirty="0"/>
              <a:t>window</a:t>
            </a:r>
            <a:r>
              <a:rPr kumimoji="1" lang="zh-CN" altLang="en-US" sz="2800" dirty="0"/>
              <a:t>对象</a:t>
            </a:r>
            <a:endParaRPr kumimoji="1" lang="en-US" altLang="zh-CN" sz="2800" dirty="0"/>
          </a:p>
          <a:p>
            <a:pPr marL="228600" lvl="1" indent="0">
              <a:buNone/>
            </a:pPr>
            <a:r>
              <a:rPr kumimoji="1" lang="en-US" altLang="zh-CN" dirty="0"/>
              <a:t>window</a:t>
            </a:r>
            <a:r>
              <a:rPr kumimoji="1" lang="zh-CN" altLang="en-US" dirty="0"/>
              <a:t>对象是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中的顶级对象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所有定义在全局作用域中的变量、函数都会变成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对象的属性和方法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window</a:t>
            </a:r>
            <a:r>
              <a:rPr kumimoji="1" lang="zh-CN" altLang="en-US" dirty="0"/>
              <a:t>对象下的属性和方法调用的时候可以省略</a:t>
            </a:r>
            <a:r>
              <a:rPr kumimoji="1" lang="en-US" altLang="zh-CN" dirty="0"/>
              <a:t>window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572286"/>
            <a:ext cx="3942857" cy="22857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82278" y="4499467"/>
            <a:ext cx="2413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浏览器里所有的属性和方法都是属于</a:t>
            </a:r>
            <a:r>
              <a:rPr lang="en-US" altLang="zh-CN" dirty="0"/>
              <a:t>window</a:t>
            </a:r>
            <a:r>
              <a:rPr lang="zh-CN" altLang="en-US" dirty="0"/>
              <a:t>对象的</a:t>
            </a:r>
          </a:p>
        </p:txBody>
      </p:sp>
    </p:spTree>
    <p:extLst>
      <p:ext uri="{BB962C8B-B14F-4D97-AF65-F5344CB8AC3E}">
        <p14:creationId xmlns:p14="http://schemas.microsoft.com/office/powerpoint/2010/main" val="1704180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系统对话框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98474" y="1450975"/>
            <a:ext cx="8538022" cy="21940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alert() //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不同浏览器中的外观是不一样的</a:t>
            </a:r>
            <a:endParaRPr kumimoji="1" lang="en-US" altLang="zh-C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confirm();true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确定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,false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取消</a:t>
            </a:r>
            <a:endParaRPr kumimoji="1" lang="en-US" altLang="zh-C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3600" b="1" dirty="0">
                <a:solidFill>
                  <a:srgbClr val="FF0000"/>
                </a:solidFill>
              </a:rPr>
              <a:t>prompt()	//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不推荐使用</a:t>
            </a:r>
            <a:endParaRPr kumimoji="1" lang="en-US" altLang="zh-CN" sz="36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4379718"/>
            <a:ext cx="7000000" cy="16285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2204" y="5528930"/>
            <a:ext cx="340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Bom</a:t>
            </a:r>
            <a:r>
              <a:rPr lang="zh-CN" altLang="en-US" dirty="0">
                <a:solidFill>
                  <a:srgbClr val="FF0000"/>
                </a:solidFill>
              </a:rPr>
              <a:t>中最常用的属性</a:t>
            </a:r>
          </a:p>
        </p:txBody>
      </p:sp>
    </p:spTree>
    <p:extLst>
      <p:ext uri="{BB962C8B-B14F-4D97-AF65-F5344CB8AC3E}">
        <p14:creationId xmlns:p14="http://schemas.microsoft.com/office/powerpoint/2010/main" val="1267631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打开窗口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36675"/>
            <a:ext cx="7388225" cy="2940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sz="1800" b="1" dirty="0" err="1"/>
              <a:t>window.open</a:t>
            </a:r>
            <a:r>
              <a:rPr kumimoji="1" lang="en-US" altLang="zh-CN" sz="1800" b="1" dirty="0"/>
              <a:t>(</a:t>
            </a:r>
            <a:r>
              <a:rPr kumimoji="1" lang="en-US" altLang="zh-CN" sz="1800" b="1" dirty="0" err="1"/>
              <a:t>url,target,param</a:t>
            </a:r>
            <a:r>
              <a:rPr kumimoji="1" lang="en-US" altLang="zh-CN" sz="1800" b="1" dirty="0"/>
              <a:t>)</a:t>
            </a:r>
            <a:r>
              <a:rPr kumimoji="1" lang="zh-CN" altLang="en-US" sz="1800" b="1" dirty="0"/>
              <a:t>以前常用</a:t>
            </a:r>
            <a:r>
              <a:rPr kumimoji="1" lang="en-US" altLang="zh-CN" sz="1800" b="1" dirty="0"/>
              <a:t>,</a:t>
            </a:r>
            <a:r>
              <a:rPr kumimoji="1" lang="zh-CN" altLang="en-US" sz="1800" b="1" dirty="0"/>
              <a:t>现在几乎不用了，用层代替</a:t>
            </a:r>
            <a:endParaRPr kumimoji="1" lang="en-US" altLang="zh-CN" sz="1800" b="1" dirty="0"/>
          </a:p>
          <a:p>
            <a:pPr marL="228600" lvl="1" indent="0">
              <a:buNone/>
            </a:pPr>
            <a:r>
              <a:rPr kumimoji="1" lang="en-US" altLang="zh-CN" b="1" dirty="0" err="1"/>
              <a:t>url</a:t>
            </a:r>
            <a:r>
              <a:rPr kumimoji="1" lang="zh-CN" altLang="en-US" b="1" dirty="0"/>
              <a:t> 要打开的地址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b="1" dirty="0"/>
              <a:t>target</a:t>
            </a:r>
            <a:r>
              <a:rPr kumimoji="1" lang="zh-CN" altLang="en-US" b="1" dirty="0"/>
              <a:t>新窗口的位置 </a:t>
            </a:r>
            <a:r>
              <a:rPr kumimoji="1" lang="zh-CN" altLang="zh-CN" b="1" dirty="0"/>
              <a:t>_</a:t>
            </a:r>
            <a:r>
              <a:rPr kumimoji="1" lang="en-US" altLang="zh-CN" b="1" dirty="0"/>
              <a:t>blank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_self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_parent(</a:t>
            </a:r>
            <a:r>
              <a:rPr kumimoji="1" lang="zh-CN" altLang="en-US" b="1" dirty="0"/>
              <a:t>父框架</a:t>
            </a:r>
            <a:r>
              <a:rPr kumimoji="1" lang="en-US" altLang="zh-CN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 err="1"/>
              <a:t>param</a:t>
            </a:r>
            <a:r>
              <a:rPr kumimoji="1" lang="zh-CN" altLang="en-US" b="1" dirty="0"/>
              <a:t> 新窗口的一些设置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zh-CN" altLang="en-US" b="1" dirty="0"/>
              <a:t>返回值，新窗口的句柄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en-US" altLang="zh-CN" sz="1800" b="1" dirty="0" err="1"/>
              <a:t>window.close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关闭窗口</a:t>
            </a:r>
            <a:endParaRPr kumimoji="1" lang="en-US" altLang="zh-CN" sz="1800" b="1" dirty="0"/>
          </a:p>
          <a:p>
            <a:pPr marL="0" indent="0">
              <a:buNone/>
            </a:pPr>
            <a:r>
              <a:rPr kumimoji="1" lang="en-US" altLang="zh-CN" sz="1800" b="1" dirty="0" err="1"/>
              <a:t>window.moveTo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  </a:t>
            </a:r>
            <a:r>
              <a:rPr kumimoji="1" lang="en-US" altLang="zh-CN" sz="1800" b="1" dirty="0" err="1"/>
              <a:t>window.moveBy</a:t>
            </a:r>
            <a:r>
              <a:rPr kumimoji="1" lang="en-US" altLang="zh-CN" sz="1800" b="1" dirty="0"/>
              <a:t>()</a:t>
            </a:r>
          </a:p>
          <a:p>
            <a:pPr marL="0" indent="0">
              <a:buNone/>
            </a:pPr>
            <a:r>
              <a:rPr kumimoji="1" lang="en-US" altLang="zh-CN" sz="1800" b="1" dirty="0" err="1"/>
              <a:t>window.resizeTo</a:t>
            </a:r>
            <a:r>
              <a:rPr kumimoji="1" lang="en-US" altLang="zh-CN" sz="1800" b="1" dirty="0"/>
              <a:t>()</a:t>
            </a:r>
            <a:r>
              <a:rPr kumimoji="1" lang="zh-CN" altLang="en-US" sz="1800" b="1" dirty="0"/>
              <a:t>   </a:t>
            </a:r>
            <a:r>
              <a:rPr kumimoji="1" lang="en-US" altLang="zh-CN" sz="1800" b="1" dirty="0" err="1"/>
              <a:t>window.resizeBy</a:t>
            </a:r>
            <a:r>
              <a:rPr kumimoji="1" lang="en-US" altLang="zh-CN" sz="1800" b="1" dirty="0"/>
              <a:t>()</a:t>
            </a:r>
            <a:endParaRPr kumimoji="1" lang="zh-CN" altLang="en-US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4" y="4276947"/>
            <a:ext cx="8573458" cy="2056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059" y="2437859"/>
            <a:ext cx="5056051" cy="18390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66064" y="4640580"/>
            <a:ext cx="87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此图可变大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6603" y="5976104"/>
            <a:ext cx="729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如果第一个参数是外部网站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那么</a:t>
            </a:r>
            <a:r>
              <a:rPr lang="en-US" altLang="zh-CN" b="1" dirty="0">
                <a:solidFill>
                  <a:srgbClr val="FF0000"/>
                </a:solidFill>
              </a:rPr>
              <a:t>close()</a:t>
            </a:r>
            <a:r>
              <a:rPr lang="zh-CN" altLang="en-US" b="1" dirty="0">
                <a:solidFill>
                  <a:srgbClr val="FF0000"/>
                </a:solidFill>
              </a:rPr>
              <a:t>可以用，其他的都不能用</a:t>
            </a:r>
          </a:p>
        </p:txBody>
      </p:sp>
    </p:spTree>
    <p:extLst>
      <p:ext uri="{BB962C8B-B14F-4D97-AF65-F5344CB8AC3E}">
        <p14:creationId xmlns:p14="http://schemas.microsoft.com/office/powerpoint/2010/main" val="32325219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定时器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3568" y="1450975"/>
            <a:ext cx="8128000" cy="40662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zh-CN" altLang="en-US" dirty="0"/>
              <a:t>定时执行</a:t>
            </a:r>
            <a:endParaRPr kumimoji="1" lang="en-US" altLang="zh-CN" dirty="0"/>
          </a:p>
          <a:p>
            <a:pPr>
              <a:spcBef>
                <a:spcPct val="5000"/>
              </a:spcBef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intervalId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window.setInterval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code,delay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)//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每隔一段时间执行指定的代码</a:t>
            </a:r>
          </a:p>
          <a:p>
            <a:pPr>
              <a:spcBef>
                <a:spcPct val="5000"/>
              </a:spcBef>
              <a:buNone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第一个参数：指定的代码字符串第二个参数：时间间隔（毫秒数）</a:t>
            </a:r>
          </a:p>
          <a:p>
            <a:pPr>
              <a:spcBef>
                <a:spcPct val="5000"/>
              </a:spcBef>
              <a:buNone/>
            </a:pP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window.clearInterval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intervalId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);//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停止计时器</a:t>
            </a:r>
          </a:p>
          <a:p>
            <a:pPr marL="228600" lvl="1" indent="0">
              <a:buNone/>
            </a:pPr>
            <a:r>
              <a:rPr kumimoji="1" lang="zh-CN" altLang="en-US" dirty="0"/>
              <a:t>间隔时间执行，不是特别精确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延迟执行</a:t>
            </a:r>
            <a:endParaRPr kumimoji="1" lang="en-US" altLang="zh-CN" dirty="0"/>
          </a:p>
          <a:p>
            <a:pPr>
              <a:lnSpc>
                <a:spcPct val="90000"/>
              </a:lnSpc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window.setTimeout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也是定时执行，但是不像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setInterval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那样是重复的定时执行只执行一次，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window.clearTimeout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timeId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也是清除定时。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案例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摇起来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一起嗨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美女时钟 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渐变的效果 动画设置层位置 一起摇起来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网站中的协议同意按钮倒计时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秒后才能点击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947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location</a:t>
            </a:r>
            <a:r>
              <a:rPr kumimoji="1"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260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b="1" dirty="0"/>
              <a:t>window</a:t>
            </a:r>
            <a:r>
              <a:rPr kumimoji="1" lang="zh-CN" altLang="en-US" b="1" dirty="0"/>
              <a:t>.</a:t>
            </a:r>
            <a:r>
              <a:rPr kumimoji="1" lang="en-US" altLang="zh-CN" b="1" dirty="0"/>
              <a:t>location</a:t>
            </a:r>
          </a:p>
          <a:p>
            <a:pPr marL="228600" lvl="1" indent="0">
              <a:buNone/>
            </a:pPr>
            <a:r>
              <a:rPr kumimoji="1" lang="en-US" altLang="zh-CN" sz="2000" b="1" dirty="0"/>
              <a:t>location</a:t>
            </a:r>
            <a:r>
              <a:rPr kumimoji="1" lang="zh-CN" altLang="en-US" sz="2000" b="1" dirty="0"/>
              <a:t>相当于浏览器地址栏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zh-CN" altLang="en-US" sz="2000" b="1" dirty="0"/>
              <a:t>可以将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解析成独立的片段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kumimoji="1" lang="en-US" altLang="zh-CN" b="1" dirty="0"/>
              <a:t>location</a:t>
            </a:r>
            <a:r>
              <a:rPr kumimoji="1" lang="zh-CN" altLang="en-US" b="1" dirty="0"/>
              <a:t>对象的属性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en-US" altLang="zh-CN" sz="2000" b="1" dirty="0" err="1"/>
              <a:t>href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hash</a:t>
            </a:r>
            <a:r>
              <a:rPr kumimoji="1" lang="zh-CN" altLang="en-US" sz="2000" b="1" dirty="0"/>
              <a:t>   返回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中</a:t>
            </a:r>
            <a:r>
              <a:rPr kumimoji="1" lang="en-US" altLang="zh-CN" sz="2000" b="1" dirty="0"/>
              <a:t>#</a:t>
            </a:r>
            <a:r>
              <a:rPr kumimoji="1" lang="zh-CN" altLang="en-US" sz="2000" b="1" dirty="0"/>
              <a:t>后面的内容，包含</a:t>
            </a:r>
            <a:r>
              <a:rPr kumimoji="1" lang="en-US" altLang="zh-CN" sz="2000" b="1" dirty="0"/>
              <a:t>#</a:t>
            </a:r>
          </a:p>
          <a:p>
            <a:pPr marL="228600" lvl="1" indent="0">
              <a:buNone/>
            </a:pPr>
            <a:r>
              <a:rPr kumimoji="1" lang="en-US" altLang="zh-CN" sz="2000" b="1" dirty="0"/>
              <a:t>host</a:t>
            </a:r>
            <a:r>
              <a:rPr kumimoji="1" lang="zh-CN" altLang="en-US" sz="2000" b="1" dirty="0"/>
              <a:t>    主机名，包括端口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hostname</a:t>
            </a:r>
            <a:r>
              <a:rPr kumimoji="1" lang="zh-CN" altLang="en-US" sz="2000" b="1" dirty="0"/>
              <a:t>   主机名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pathname</a:t>
            </a:r>
            <a:r>
              <a:rPr kumimoji="1" lang="zh-CN" altLang="en-US" sz="2000" b="1" dirty="0"/>
              <a:t>     </a:t>
            </a:r>
            <a:r>
              <a:rPr kumimoji="1" lang="en-US" altLang="zh-CN" sz="2000" b="1" dirty="0" err="1"/>
              <a:t>url</a:t>
            </a:r>
            <a:r>
              <a:rPr kumimoji="1" lang="zh-CN" altLang="en-US" sz="2000" b="1" dirty="0"/>
              <a:t>中的路径部分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en-US" altLang="zh-CN" sz="2000" b="1" dirty="0"/>
              <a:t>protocol</a:t>
            </a:r>
            <a:r>
              <a:rPr kumimoji="1" lang="zh-CN" altLang="en-US" sz="2000" b="1" dirty="0"/>
              <a:t>    协议 一般是</a:t>
            </a:r>
            <a:r>
              <a:rPr kumimoji="1" lang="en-US" altLang="zh-CN" sz="2000" b="1" dirty="0"/>
              <a:t>http</a:t>
            </a:r>
            <a:r>
              <a:rPr kumimoji="1" lang="zh-CN" altLang="en-US" sz="2000" b="1" dirty="0"/>
              <a:t>、</a:t>
            </a:r>
            <a:r>
              <a:rPr kumimoji="1" lang="en-US" altLang="zh-CN" sz="2000" b="1" dirty="0"/>
              <a:t>https</a:t>
            </a:r>
          </a:p>
          <a:p>
            <a:pPr marL="228600" lvl="1" indent="0">
              <a:buNone/>
            </a:pPr>
            <a:r>
              <a:rPr kumimoji="1" lang="en-US" altLang="zh-CN" sz="2000" b="1" dirty="0"/>
              <a:t>search	</a:t>
            </a:r>
            <a:r>
              <a:rPr kumimoji="1" lang="zh-CN" altLang="en-US" sz="2000" b="1" dirty="0"/>
              <a:t>     查询字符串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73" y="1356519"/>
            <a:ext cx="6261801" cy="18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4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location</a:t>
            </a:r>
            <a:r>
              <a:rPr kumimoji="1" lang="zh-CN" altLang="en-US" dirty="0"/>
              <a:t>对象的方法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32637" y="1450975"/>
            <a:ext cx="8128000" cy="313015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location.assign</a:t>
            </a:r>
            <a:r>
              <a:rPr kumimoji="1" lang="en-US" altLang="zh-CN" dirty="0"/>
              <a:t>()</a:t>
            </a:r>
            <a:r>
              <a:rPr kumimoji="1" lang="zh-CN" altLang="en-US" dirty="0"/>
              <a:t>    改变浏览器地址栏的地址，并记录到历史中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sz="2400" dirty="0"/>
              <a:t>设置</a:t>
            </a:r>
            <a:r>
              <a:rPr kumimoji="1" lang="en-US" altLang="zh-CN" sz="2400" dirty="0" err="1"/>
              <a:t>location.href</a:t>
            </a:r>
            <a:r>
              <a:rPr kumimoji="1" lang="zh-CN" altLang="en-US" sz="2400" dirty="0"/>
              <a:t> </a:t>
            </a:r>
            <a:r>
              <a:rPr kumimoji="1" lang="zh-CN" altLang="zh-CN" sz="2400" dirty="0"/>
              <a:t> </a:t>
            </a:r>
            <a:r>
              <a:rPr kumimoji="1" lang="zh-CN" altLang="en-US" sz="2400" dirty="0"/>
              <a:t>就会调用</a:t>
            </a:r>
            <a:r>
              <a:rPr kumimoji="1" lang="en-US" altLang="zh-CN" sz="2400" dirty="0"/>
              <a:t>assign()</a:t>
            </a:r>
            <a:r>
              <a:rPr kumimoji="1" lang="zh-CN" altLang="en-US" sz="2400" dirty="0"/>
              <a:t>。一般使用</a:t>
            </a:r>
            <a:r>
              <a:rPr kumimoji="1" lang="en-US" altLang="zh-CN" sz="2400" dirty="0" err="1"/>
              <a:t>location.href</a:t>
            </a:r>
            <a:r>
              <a:rPr kumimoji="1" lang="zh-CN" altLang="en-US" sz="2400" dirty="0"/>
              <a:t> 进行页面之间的跳转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 err="1"/>
              <a:t>location.replace</a:t>
            </a:r>
            <a:r>
              <a:rPr kumimoji="1" lang="en-US" altLang="zh-CN" sz="2400" dirty="0"/>
              <a:t>()	</a:t>
            </a:r>
            <a:r>
              <a:rPr kumimoji="1" lang="zh-CN" altLang="en-US" sz="2400" dirty="0"/>
              <a:t>替换浏览器地址栏的地址，不会记录到历史中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 err="1"/>
              <a:t>location.reload</a:t>
            </a:r>
            <a:r>
              <a:rPr kumimoji="1" lang="en-US" altLang="zh-CN" sz="2400" dirty="0"/>
              <a:t>()</a:t>
            </a:r>
            <a:r>
              <a:rPr kumimoji="1" lang="zh-CN" altLang="en-US" sz="2400" dirty="0"/>
              <a:t>    重新加载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4581128"/>
            <a:ext cx="8237109" cy="286232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效果一样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,herf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内部调用了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//location.href="http://www.baidu.com";//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属性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右后退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location.assign("http://www.baidu.com");//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方法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有后退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//location.replace("http://www.baidu.com");//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替换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没有后退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//location.reload();//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刷新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79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navigator</a:t>
            </a:r>
            <a:r>
              <a:rPr kumimoji="1"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6414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800" b="1" dirty="0" err="1">
                <a:solidFill>
                  <a:schemeClr val="tx1"/>
                </a:solidFill>
              </a:rPr>
              <a:t>window.navigator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的一些属性可以获取客户端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(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浏览器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)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的一些信息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kumimoji="1" lang="en-US" altLang="zh-CN" dirty="0" err="1"/>
              <a:t>userAgent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platform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20270" y="2933744"/>
            <a:ext cx="7207624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navigator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userAgent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//Mozilla/5.0 (Windows NT 6.1; WOW64) AppleWebKit/537.36 (KHTML, like Gecko) Chrome/51.0.2704.103 Safari/537.36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navigator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platform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//Win32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1975" y="5647765"/>
            <a:ext cx="615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获取到电脑系统，获取到浏览器</a:t>
            </a:r>
            <a:r>
              <a:rPr lang="en-US" altLang="zh-CN" dirty="0"/>
              <a:t>….</a:t>
            </a:r>
            <a:r>
              <a:rPr lang="zh-CN" altLang="en-US" dirty="0"/>
              <a:t>将来用</a:t>
            </a:r>
            <a:r>
              <a:rPr lang="en-US" altLang="zh-CN" dirty="0"/>
              <a:t>,</a:t>
            </a:r>
            <a:r>
              <a:rPr lang="zh-CN" altLang="en-US" dirty="0"/>
              <a:t>现在介绍</a:t>
            </a:r>
            <a:endParaRPr lang="en-US" altLang="zh-CN" dirty="0"/>
          </a:p>
          <a:p>
            <a:r>
              <a:rPr lang="zh-CN" altLang="en-US" dirty="0"/>
              <a:t>什么用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11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由浅入深</a:t>
            </a:r>
            <a:r>
              <a:rPr lang="en-US" altLang="zh-CN" dirty="0"/>
              <a:t>-</a:t>
            </a:r>
            <a:r>
              <a:rPr lang="zh-CN" altLang="en-US" dirty="0"/>
              <a:t>注册事件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2067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直接在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中写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2881227"/>
            <a:ext cx="5676900" cy="46166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&lt;!—</a:t>
            </a:r>
            <a:r>
              <a:rPr lang="zh-CN" altLang="en-US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修改后调用方法的方式</a:t>
            </a: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还是不完美</a:t>
            </a:r>
            <a:r>
              <a:rPr lang="en-US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2003122"/>
            <a:ext cx="7162800" cy="46166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这么写代码有缺点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:html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中嵌套了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代码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zh-CN" sz="1200" i="1" dirty="0">
                <a:solidFill>
                  <a:srgbClr val="C4C4C4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不便于维护</a:t>
            </a:r>
            <a:r>
              <a:rPr lang="zh-CN" altLang="zh-CN" sz="1200" i="1" dirty="0">
                <a:solidFill>
                  <a:srgbClr val="C4C4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C4C4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CB7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点我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FF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9F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我又变帅了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0EB8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C4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05" y="3428999"/>
            <a:ext cx="4076190" cy="1152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2900" y="4122438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案例</a:t>
            </a:r>
            <a:r>
              <a:rPr lang="en-US" altLang="zh-CN" dirty="0"/>
              <a:t>:</a:t>
            </a:r>
            <a:r>
              <a:rPr lang="zh-CN" altLang="en-US" dirty="0"/>
              <a:t>页面中显示</a:t>
            </a:r>
            <a:r>
              <a:rPr lang="en-US" altLang="zh-CN" dirty="0"/>
              <a:t>:</a:t>
            </a:r>
            <a:r>
              <a:rPr lang="zh-CN" altLang="en-US" dirty="0"/>
              <a:t>我又变帅了</a:t>
            </a:r>
          </a:p>
        </p:txBody>
      </p:sp>
    </p:spTree>
    <p:extLst>
      <p:ext uri="{BB962C8B-B14F-4D97-AF65-F5344CB8AC3E}">
        <p14:creationId xmlns:p14="http://schemas.microsoft.com/office/powerpoint/2010/main" val="1874036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4" y="1488422"/>
            <a:ext cx="6186902" cy="2236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4" y="3859306"/>
            <a:ext cx="6186902" cy="23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5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/>
              <a:t>history</a:t>
            </a:r>
            <a:r>
              <a:rPr kumimoji="1"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4543425" cy="371316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历史记录管理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后退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history.back</a:t>
            </a:r>
            <a:r>
              <a:rPr kumimoji="1" lang="en-US" altLang="zh-CN" dirty="0"/>
              <a:t>()</a:t>
            </a:r>
          </a:p>
          <a:p>
            <a:pPr marL="228600" lvl="1" indent="0">
              <a:buNone/>
            </a:pPr>
            <a:r>
              <a:rPr kumimoji="1" lang="en-US" altLang="zh-CN" dirty="0" err="1"/>
              <a:t>history.go</a:t>
            </a:r>
            <a:r>
              <a:rPr kumimoji="1" lang="en-US" altLang="zh-CN" dirty="0"/>
              <a:t>(-1)</a:t>
            </a:r>
          </a:p>
          <a:p>
            <a:pPr marL="0" indent="0">
              <a:buNone/>
            </a:pPr>
            <a:r>
              <a:rPr kumimoji="1" lang="zh-CN" altLang="en-US" dirty="0"/>
              <a:t>前进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 err="1"/>
              <a:t>history.forward</a:t>
            </a:r>
            <a:r>
              <a:rPr kumimoji="1" lang="en-US" altLang="zh-CN" dirty="0"/>
              <a:t>()</a:t>
            </a:r>
          </a:p>
          <a:p>
            <a:pPr marL="228600" lvl="1" indent="0">
              <a:buNone/>
            </a:pPr>
            <a:r>
              <a:rPr kumimoji="1" lang="en-US" altLang="zh-CN" dirty="0" err="1"/>
              <a:t>history.go</a:t>
            </a:r>
            <a:r>
              <a:rPr kumimoji="1" lang="en-US" altLang="zh-CN" dirty="0"/>
              <a:t>(1)</a:t>
            </a:r>
          </a:p>
          <a:p>
            <a:pPr marL="228600" lvl="1" indent="0">
              <a:buNone/>
            </a:pPr>
            <a:r>
              <a:rPr kumimoji="1" lang="zh-CN" altLang="en-US" dirty="0"/>
              <a:t>将来做网站的时候几乎不怎么用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内部管理系统中会用</a:t>
            </a:r>
            <a:r>
              <a:rPr kumimoji="1" lang="en-US" altLang="zh-CN" dirty="0"/>
              <a:t>,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04565" y="1484619"/>
            <a:ext cx="5876364" cy="138499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“btnNext”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location.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“12test.html”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跳转页面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history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前进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页面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904566" y="2903257"/>
            <a:ext cx="5876364" cy="73866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“btn”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history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页面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9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 err="1"/>
              <a:t>Window.onload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433751"/>
            <a:ext cx="7685406" cy="36933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"images/liuyan.jpg"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如果在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标签中设置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那么获取的都是相同的宽度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如果没有在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标签中设置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没有加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使用了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的是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//html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所有的标签及图片及外部文件全部加载完毕后再执行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800" y="5292090"/>
            <a:ext cx="709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Onload</a:t>
            </a:r>
            <a:r>
              <a:rPr lang="zh-CN" altLang="en-US" dirty="0"/>
              <a:t>速度慢</a:t>
            </a:r>
            <a:r>
              <a:rPr lang="en-US" altLang="zh-CN" dirty="0"/>
              <a:t>,</a:t>
            </a:r>
            <a:r>
              <a:rPr lang="zh-CN" altLang="en-US" dirty="0"/>
              <a:t>如果希望获取图片的宽度那么就使用该事件</a:t>
            </a:r>
            <a:endParaRPr lang="en-US" altLang="zh-CN" dirty="0"/>
          </a:p>
          <a:p>
            <a:r>
              <a:rPr lang="zh-CN" altLang="en-US" dirty="0"/>
              <a:t>如果想要快速对元素进行操作那么使用</a:t>
            </a:r>
            <a:r>
              <a:rPr lang="en-US" altLang="zh-CN" dirty="0"/>
              <a:t>script</a:t>
            </a:r>
            <a:r>
              <a:rPr lang="zh-CN" altLang="en-US" dirty="0"/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1634186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" y="1352446"/>
            <a:ext cx="867537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 err="1"/>
              <a:t>onload</a:t>
            </a:r>
            <a:r>
              <a:rPr lang="zh-CN" altLang="en-US" dirty="0"/>
              <a:t>（页面加载后触发）</a:t>
            </a:r>
            <a:r>
              <a:rPr lang="en-US" altLang="zh-CN" dirty="0"/>
              <a:t>---</a:t>
            </a:r>
            <a:r>
              <a:rPr lang="zh-CN" altLang="en-US" dirty="0">
                <a:solidFill>
                  <a:srgbClr val="FF0000"/>
                </a:solidFill>
              </a:rPr>
              <a:t>文档加载完毕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网页加载完毕时触发，浏览器是</a:t>
            </a:r>
            <a:r>
              <a:rPr lang="zh-CN" altLang="en-US" dirty="0">
                <a:solidFill>
                  <a:srgbClr val="FF0000"/>
                </a:solidFill>
              </a:rPr>
              <a:t>一边下载文档、一边解析执行</a:t>
            </a:r>
            <a:r>
              <a:rPr lang="zh-CN" altLang="en-US" dirty="0"/>
              <a:t>，可能会出现</a:t>
            </a:r>
            <a:r>
              <a:rPr lang="en-US" altLang="zh-CN" dirty="0">
                <a:solidFill>
                  <a:srgbClr val="FF0000"/>
                </a:solidFill>
              </a:rPr>
              <a:t>JavaScript</a:t>
            </a:r>
            <a:r>
              <a:rPr lang="zh-CN" altLang="en-US" dirty="0">
                <a:solidFill>
                  <a:srgbClr val="FF0000"/>
                </a:solidFill>
              </a:rPr>
              <a:t>执行时需要操作某个元素，这个元素还没有加载</a:t>
            </a:r>
            <a:r>
              <a:rPr lang="zh-CN" altLang="en-US" dirty="0"/>
              <a:t>，如果这样就要把操作的代码放到</a:t>
            </a:r>
            <a:r>
              <a:rPr lang="en-US" altLang="zh-CN" dirty="0">
                <a:solidFill>
                  <a:srgbClr val="FF0000"/>
                </a:solidFill>
              </a:rPr>
              <a:t>body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onload</a:t>
            </a:r>
            <a:r>
              <a:rPr lang="zh-CN" altLang="en-US" dirty="0">
                <a:solidFill>
                  <a:srgbClr val="FF0000"/>
                </a:solidFill>
              </a:rPr>
              <a:t>事件中</a:t>
            </a:r>
            <a:r>
              <a:rPr lang="zh-CN" altLang="en-US" dirty="0"/>
              <a:t>，或者可以把</a:t>
            </a:r>
            <a:r>
              <a:rPr lang="en-US" altLang="zh-CN" dirty="0"/>
              <a:t>JavaScript</a:t>
            </a:r>
            <a:r>
              <a:rPr lang="zh-CN" altLang="en-US" dirty="0"/>
              <a:t>放到元素之后。元素的</a:t>
            </a:r>
            <a:r>
              <a:rPr lang="en-US" altLang="zh-CN" dirty="0" err="1"/>
              <a:t>onload</a:t>
            </a:r>
            <a:r>
              <a:rPr lang="zh-CN" altLang="en-US" dirty="0"/>
              <a:t>事件是元素自己加载完毕时触发，</a:t>
            </a:r>
            <a:r>
              <a:rPr lang="en-US" altLang="zh-CN" dirty="0"/>
              <a:t>body </a:t>
            </a:r>
            <a:r>
              <a:rPr lang="en-US" altLang="zh-CN" dirty="0" err="1"/>
              <a:t>onload</a:t>
            </a:r>
            <a:r>
              <a:rPr lang="zh-CN" altLang="en-US" dirty="0"/>
              <a:t>才是全部加载完成。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window.</a:t>
            </a:r>
            <a:r>
              <a:rPr lang="zh-CN" altLang="en-US" dirty="0"/>
              <a:t>控件</a:t>
            </a:r>
            <a:r>
              <a:rPr lang="en-US" altLang="zh-CN" dirty="0"/>
              <a:t>Id</a:t>
            </a:r>
            <a:r>
              <a:rPr lang="zh-CN" altLang="en-US" dirty="0"/>
              <a:t>（不建议使用）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/>
              <a:t>document.getElementById</a:t>
            </a:r>
            <a:r>
              <a:rPr lang="en-US" altLang="zh-CN" dirty="0"/>
              <a:t>(“</a:t>
            </a:r>
            <a:r>
              <a:rPr lang="zh-CN" altLang="en-US" dirty="0"/>
              <a:t>控件</a:t>
            </a:r>
            <a:r>
              <a:rPr lang="en-US" altLang="zh-CN" dirty="0"/>
              <a:t>Id”);(</a:t>
            </a:r>
            <a:r>
              <a:rPr lang="zh-CN" altLang="en-US" dirty="0"/>
              <a:t>推荐</a:t>
            </a:r>
            <a:r>
              <a:rPr lang="en-US" altLang="zh-CN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zh-CN" dirty="0" err="1"/>
              <a:t>onunload</a:t>
            </a:r>
            <a:r>
              <a:rPr lang="zh-CN" altLang="en-US" dirty="0"/>
              <a:t>（页面卸载后触发）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网页关闭（或者离开）</a:t>
            </a:r>
            <a:r>
              <a:rPr lang="zh-CN" altLang="en-US" b="1" u="sng" dirty="0"/>
              <a:t>后</a:t>
            </a:r>
            <a:r>
              <a:rPr lang="zh-CN" altLang="en-US" dirty="0"/>
              <a:t>触发。</a:t>
            </a:r>
            <a:r>
              <a:rPr lang="en-US" altLang="zh-CN" dirty="0"/>
              <a:t>//</a:t>
            </a:r>
            <a:r>
              <a:rPr lang="zh-CN" altLang="en-US" dirty="0"/>
              <a:t>刷新页面的时候、关闭选项卡的时候（多个选项卡）</a:t>
            </a:r>
          </a:p>
          <a:p>
            <a:pPr>
              <a:lnSpc>
                <a:spcPct val="90000"/>
              </a:lnSpc>
            </a:pPr>
            <a:r>
              <a:rPr lang="en-US" altLang="zh-CN" dirty="0" err="1"/>
              <a:t>onbeforeunload</a:t>
            </a:r>
            <a:r>
              <a:rPr lang="zh-CN" altLang="en-US" dirty="0"/>
              <a:t>（页面卸载前触发）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在网页准备关闭（或者离开）前触发。</a:t>
            </a:r>
            <a:r>
              <a:rPr lang="en-US" altLang="zh-CN" dirty="0"/>
              <a:t>//</a:t>
            </a:r>
            <a:r>
              <a:rPr lang="zh-CN" altLang="en-US" dirty="0"/>
              <a:t>注意浏览器缓存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&lt;body </a:t>
            </a:r>
            <a:r>
              <a:rPr lang="en-US" altLang="zh-CN" dirty="0" err="1"/>
              <a:t>onbeforeunload</a:t>
            </a:r>
            <a:r>
              <a:rPr lang="en-US" altLang="zh-CN" dirty="0"/>
              <a:t>=“</a:t>
            </a:r>
            <a:r>
              <a:rPr lang="en-US" altLang="zh-CN" dirty="0">
                <a:solidFill>
                  <a:srgbClr val="FF0000"/>
                </a:solidFill>
              </a:rPr>
              <a:t>return ‘</a:t>
            </a:r>
            <a:r>
              <a:rPr lang="zh-CN" altLang="en-US" dirty="0">
                <a:solidFill>
                  <a:srgbClr val="FF0000"/>
                </a:solidFill>
              </a:rPr>
              <a:t>真的要放弃发帖退出吗</a:t>
            </a:r>
            <a:r>
              <a:rPr lang="en-US" altLang="zh-CN" dirty="0">
                <a:solidFill>
                  <a:srgbClr val="FF0000"/>
                </a:solidFill>
              </a:rPr>
              <a:t>?’; </a:t>
            </a:r>
            <a:r>
              <a:rPr lang="en-US" altLang="zh-CN" dirty="0"/>
              <a:t>”&gt;</a:t>
            </a:r>
            <a:r>
              <a:rPr lang="zh-CN" altLang="en-US" dirty="0"/>
              <a:t>。显示的文字随浏览器版本而有差异。</a:t>
            </a:r>
            <a:r>
              <a:rPr lang="en-US" altLang="zh-CN" dirty="0"/>
              <a:t>// =“</a:t>
            </a:r>
            <a:r>
              <a:rPr lang="en-US" altLang="zh-CN" dirty="0" err="1"/>
              <a:t>window.event.returnValue</a:t>
            </a:r>
            <a:r>
              <a:rPr lang="en-US" altLang="zh-CN" dirty="0"/>
              <a:t>=‘’</a:t>
            </a:r>
            <a:r>
              <a:rPr lang="zh-CN" altLang="en-US" dirty="0"/>
              <a:t>只兼容</a:t>
            </a:r>
            <a:r>
              <a:rPr lang="en-US" altLang="zh-CN" dirty="0"/>
              <a:t>IE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91640" y="4934965"/>
            <a:ext cx="4617720" cy="1477328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页面加载完毕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onbeforeunload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页面关闭前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onunload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alert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页面关闭后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3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什么是事件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800" b="1" dirty="0"/>
              <a:t>JavaScript</a:t>
            </a:r>
            <a:r>
              <a:rPr kumimoji="1" lang="zh-CN" altLang="en-US" sz="2800" b="1" dirty="0"/>
              <a:t>是事件驱动的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zh-CN" altLang="en-US" sz="2800" b="1" dirty="0"/>
              <a:t>什么是事件？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触发</a:t>
            </a:r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响应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事件的概念</a:t>
            </a:r>
            <a:endParaRPr kumimoji="1" lang="en-US" altLang="zh-CN" sz="2800" b="1" dirty="0"/>
          </a:p>
          <a:p>
            <a:pPr marL="0" indent="0">
              <a:buNone/>
            </a:pPr>
            <a:r>
              <a:rPr kumimoji="1" lang="zh-CN" altLang="en-US" sz="2800" b="1" dirty="0"/>
              <a:t>事件相关概念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事件源：触发事件的对象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事件名称：</a:t>
            </a:r>
            <a:r>
              <a:rPr kumimoji="1" lang="en-US" altLang="zh-CN" sz="2800" b="1" dirty="0"/>
              <a:t>click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 err="1"/>
              <a:t>mouseover</a:t>
            </a:r>
            <a:r>
              <a:rPr kumimoji="1" lang="zh-CN" altLang="en-US" sz="2800" b="1" dirty="0"/>
              <a:t>等</a:t>
            </a:r>
            <a:endParaRPr kumimoji="1" lang="en-US" altLang="zh-CN" sz="2800" b="1" dirty="0"/>
          </a:p>
          <a:p>
            <a:pPr marL="228600" lvl="1" indent="0">
              <a:buNone/>
            </a:pPr>
            <a:r>
              <a:rPr kumimoji="1" lang="zh-CN" altLang="en-US" sz="2800" b="1" dirty="0"/>
              <a:t>事件处理程序：</a:t>
            </a:r>
            <a:r>
              <a:rPr kumimoji="1" lang="en-US" altLang="zh-CN" sz="2800" b="1" dirty="0" err="1"/>
              <a:t>onclick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 err="1"/>
              <a:t>onmouseover</a:t>
            </a:r>
            <a:r>
              <a:rPr kumimoji="1" lang="zh-CN" altLang="en-US" sz="2800" b="1" dirty="0"/>
              <a:t>等</a:t>
            </a:r>
            <a:endParaRPr kumimoji="1" lang="en-US" altLang="zh-CN" sz="2800" b="1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177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鼠标跟着图片飞的案例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811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用到了</a:t>
            </a:r>
            <a:r>
              <a:rPr lang="en-US" altLang="zh-CN" dirty="0"/>
              <a:t>document</a:t>
            </a:r>
            <a:r>
              <a:rPr lang="zh-CN" altLang="en-US" dirty="0"/>
              <a:t>这个对象</a:t>
            </a:r>
            <a:endParaRPr lang="en-US" altLang="zh-CN" dirty="0"/>
          </a:p>
          <a:p>
            <a:r>
              <a:rPr lang="zh-CN" altLang="en-US" dirty="0"/>
              <a:t>用到了</a:t>
            </a:r>
            <a:r>
              <a:rPr lang="en-US" altLang="zh-CN" dirty="0" err="1"/>
              <a:t>onmousemove</a:t>
            </a:r>
            <a:r>
              <a:rPr lang="zh-CN" altLang="en-US" dirty="0"/>
              <a:t>事件</a:t>
            </a:r>
            <a:r>
              <a:rPr lang="en-US" altLang="zh-CN" dirty="0"/>
              <a:t>,</a:t>
            </a:r>
            <a:r>
              <a:rPr lang="zh-CN" altLang="en-US" dirty="0"/>
              <a:t>没有提示</a:t>
            </a:r>
            <a:r>
              <a:rPr lang="en-US" altLang="zh-CN" dirty="0"/>
              <a:t>,</a:t>
            </a:r>
            <a:r>
              <a:rPr lang="zh-CN" altLang="en-US" dirty="0"/>
              <a:t>但是可以使用</a:t>
            </a:r>
            <a:endParaRPr lang="en-US" altLang="zh-CN" dirty="0"/>
          </a:p>
          <a:p>
            <a:r>
              <a:rPr lang="zh-CN" altLang="en-US" dirty="0"/>
              <a:t>用到了事件参数</a:t>
            </a:r>
            <a:r>
              <a:rPr lang="en-US" altLang="zh-CN" dirty="0" err="1"/>
              <a:t>e.clientX</a:t>
            </a:r>
            <a:r>
              <a:rPr lang="zh-CN" altLang="en-US" dirty="0"/>
              <a:t>和</a:t>
            </a:r>
            <a:r>
              <a:rPr lang="en-US" altLang="zh-CN" dirty="0" err="1"/>
              <a:t>e.client</a:t>
            </a:r>
            <a:endParaRPr lang="en-US" altLang="zh-CN" dirty="0"/>
          </a:p>
          <a:p>
            <a:r>
              <a:rPr lang="zh-CN" altLang="en-US" dirty="0"/>
              <a:t>设置图片的</a:t>
            </a:r>
            <a:r>
              <a:rPr lang="en-US" altLang="zh-CN" dirty="0"/>
              <a:t>position</a:t>
            </a:r>
            <a:r>
              <a:rPr lang="zh-CN" altLang="en-US" dirty="0"/>
              <a:t>为</a:t>
            </a:r>
            <a:r>
              <a:rPr lang="en-US" altLang="zh-CN" dirty="0"/>
              <a:t>absolute</a:t>
            </a:r>
          </a:p>
          <a:p>
            <a:r>
              <a:rPr lang="en-US" altLang="zh-CN" b="1" dirty="0" err="1">
                <a:solidFill>
                  <a:srgbClr val="FF0000"/>
                </a:solidFill>
              </a:rPr>
              <a:t>clientX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clientY</a:t>
            </a:r>
            <a:r>
              <a:rPr lang="zh-CN" altLang="en-US" b="1" dirty="0">
                <a:solidFill>
                  <a:srgbClr val="FF0000"/>
                </a:solidFill>
              </a:rPr>
              <a:t>是可视区的坐标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扩展</a:t>
            </a:r>
            <a:r>
              <a:rPr lang="en-US" altLang="zh-CN" dirty="0"/>
              <a:t>:</a:t>
            </a:r>
            <a:r>
              <a:rPr lang="zh-CN" altLang="en-US" dirty="0"/>
              <a:t>通过鼠标点击的方式放图片飞到鼠标点击的位置</a:t>
            </a:r>
            <a:endParaRPr lang="en-US" altLang="zh-CN" dirty="0"/>
          </a:p>
          <a:p>
            <a:r>
              <a:rPr lang="en-US" altLang="zh-CN" dirty="0" err="1"/>
              <a:t>clientX</a:t>
            </a:r>
            <a:r>
              <a:rPr lang="zh-CN" altLang="en-US" dirty="0"/>
              <a:t>和</a:t>
            </a:r>
            <a:r>
              <a:rPr lang="en-US" altLang="zh-CN" dirty="0" err="1"/>
              <a:t>clientY</a:t>
            </a:r>
            <a:r>
              <a:rPr lang="zh-CN" altLang="en-US" dirty="0"/>
              <a:t>是在页面的可视位置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7" y="3482300"/>
            <a:ext cx="6666667" cy="140952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04042" y="4170825"/>
            <a:ext cx="6023610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console.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=e||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267" y="4920777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z="1600" dirty="0"/>
              <a:t>标准</a:t>
            </a:r>
            <a:r>
              <a:rPr kumimoji="1" lang="en-US" altLang="zh-CN" sz="1600" dirty="0"/>
              <a:t>DOM</a:t>
            </a:r>
            <a:r>
              <a:rPr kumimoji="1" lang="zh-CN" altLang="en-US" sz="1600" dirty="0"/>
              <a:t>的事件对象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zh-CN" altLang="en-US" sz="1600" dirty="0"/>
              <a:t>在事件处理程序中传入事件对象</a:t>
            </a:r>
            <a:endParaRPr kumimoji="1" lang="en-US" altLang="zh-CN" sz="1600" dirty="0"/>
          </a:p>
          <a:p>
            <a:r>
              <a:rPr kumimoji="1" lang="en-US" altLang="zh-CN" sz="1600" dirty="0"/>
              <a:t>IE</a:t>
            </a:r>
            <a:r>
              <a:rPr kumimoji="1" lang="zh-CN" altLang="en-US" sz="1600" dirty="0"/>
              <a:t>中的事件对象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en-US" altLang="zh-CN" sz="1600" dirty="0"/>
              <a:t>window</a:t>
            </a:r>
            <a:r>
              <a:rPr kumimoji="1" lang="zh-CN" altLang="en-US" sz="1600" dirty="0"/>
              <a:t>.</a:t>
            </a:r>
            <a:r>
              <a:rPr kumimoji="1" lang="en-US" altLang="zh-CN" sz="1600" dirty="0"/>
              <a:t>event</a:t>
            </a:r>
          </a:p>
          <a:p>
            <a:r>
              <a:rPr kumimoji="1" lang="zh-CN" altLang="en-US" sz="1600" dirty="0"/>
              <a:t>跨浏览器的解决方案</a:t>
            </a:r>
            <a:endParaRPr kumimoji="1" lang="en-US" altLang="zh-CN" sz="1600" dirty="0"/>
          </a:p>
          <a:p>
            <a:pPr marL="228600" lvl="1" indent="0">
              <a:buNone/>
            </a:pPr>
            <a:r>
              <a:rPr kumimoji="1" lang="en-US" altLang="zh-CN" sz="1600" dirty="0"/>
              <a:t>event = event ? event : </a:t>
            </a:r>
            <a:r>
              <a:rPr kumimoji="1" lang="en-US" altLang="zh-CN" sz="1600" dirty="0" err="1"/>
              <a:t>window.event</a:t>
            </a:r>
            <a:r>
              <a:rPr kumimoji="1" lang="en-US" altLang="zh-CN" sz="1600" dirty="0"/>
              <a:t>;</a:t>
            </a:r>
          </a:p>
          <a:p>
            <a:pPr marL="228600" lvl="1" indent="0">
              <a:buNone/>
            </a:pPr>
            <a:r>
              <a:rPr kumimoji="1" lang="en-US" altLang="zh-CN" sz="1600" dirty="0"/>
              <a:t>win10</a:t>
            </a:r>
            <a:r>
              <a:rPr kumimoji="1" lang="zh-CN" altLang="en-US" sz="1600" dirty="0"/>
              <a:t>系统是不方便演示的</a:t>
            </a:r>
          </a:p>
        </p:txBody>
      </p:sp>
    </p:spTree>
    <p:extLst>
      <p:ext uri="{BB962C8B-B14F-4D97-AF65-F5344CB8AC3E}">
        <p14:creationId xmlns:p14="http://schemas.microsoft.com/office/powerpoint/2010/main" val="16181761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点击某个位置，图片移动到某个位置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611898"/>
            <a:ext cx="606234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(evt)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evt||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"==="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"absolute"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23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注册事件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2220" y="1481845"/>
            <a:ext cx="7305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如何为同一个元素相同的事件注册多次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kumimoji="1" lang="zh-CN" altLang="en-US" sz="2000" b="1" dirty="0">
                <a:solidFill>
                  <a:srgbClr val="FF0000"/>
                </a:solidFill>
              </a:rPr>
              <a:t>使用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onclick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注册多个事件处理程序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//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注册多个事件处理程序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2220" y="2190145"/>
            <a:ext cx="4343400" cy="95410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第一个人被点了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2220" y="3052604"/>
            <a:ext cx="4368483" cy="116955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"button"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显示内容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"common.js"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"person1.js"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"person2.js"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37137" y="4130507"/>
            <a:ext cx="4393566" cy="246221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addClick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(element,eventName,fn)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“function”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]=fn;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element[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oldfn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fn();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自己写的函数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系统中有自带的函数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这个代码是原理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755786" y="2667198"/>
            <a:ext cx="5133977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"btn"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事件的名字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执行的函数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默认为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第三个注册事件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908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注册事件的两种方式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32607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dirty="0" err="1"/>
              <a:t>onclick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DOM0</a:t>
            </a:r>
          </a:p>
          <a:p>
            <a:pPr marL="228600" lvl="1" indent="0">
              <a:buNone/>
            </a:pPr>
            <a:r>
              <a:rPr kumimoji="1" lang="zh-CN" altLang="en-US" dirty="0"/>
              <a:t>几乎所有的浏览器都支持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b="1" dirty="0" err="1"/>
              <a:t>addEventListener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DOM2</a:t>
            </a:r>
          </a:p>
          <a:p>
            <a:pPr marL="228600" lvl="1" indent="0">
              <a:buNone/>
            </a:pPr>
            <a:r>
              <a:rPr kumimoji="1" lang="zh-CN" altLang="en-US" dirty="0"/>
              <a:t>现代浏览器支持，</a:t>
            </a:r>
            <a:r>
              <a:rPr kumimoji="1" lang="en-US" altLang="zh-CN" dirty="0"/>
              <a:t>IE9+</a:t>
            </a:r>
          </a:p>
          <a:p>
            <a:pPr marL="228600" lvl="1" indent="0">
              <a:buNone/>
            </a:pPr>
            <a:r>
              <a:rPr kumimoji="1" lang="zh-CN" altLang="en-US" dirty="0"/>
              <a:t>可以给同一个事件注册多个事件处理程序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可以选择捕获或者冒泡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en-US" altLang="zh-CN" dirty="0"/>
              <a:t>IE9</a:t>
            </a:r>
            <a:r>
              <a:rPr kumimoji="1" lang="zh-CN" altLang="en-US" dirty="0"/>
              <a:t>以前使用</a:t>
            </a:r>
            <a:r>
              <a:rPr kumimoji="1" lang="en-US" altLang="zh-CN" dirty="0" err="1"/>
              <a:t>attachEvent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4310" y="4712107"/>
            <a:ext cx="617220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第一次点击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第二次点击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52260" y="4812030"/>
            <a:ext cx="2297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第一个参数</a:t>
            </a:r>
            <a:r>
              <a:rPr lang="en-US" altLang="zh-CN" dirty="0"/>
              <a:t>:</a:t>
            </a:r>
            <a:r>
              <a:rPr lang="zh-CN" altLang="en-US" dirty="0"/>
              <a:t>事件的名字</a:t>
            </a:r>
            <a:endParaRPr lang="en-US" altLang="zh-CN" dirty="0"/>
          </a:p>
          <a:p>
            <a:r>
              <a:rPr lang="zh-CN" altLang="en-US" dirty="0"/>
              <a:t>第二个参数</a:t>
            </a:r>
            <a:r>
              <a:rPr lang="en-US" altLang="zh-CN" dirty="0"/>
              <a:t>:</a:t>
            </a:r>
            <a:r>
              <a:rPr lang="zh-CN" altLang="en-US" dirty="0"/>
              <a:t>执行的函数</a:t>
            </a:r>
            <a:endParaRPr lang="en-US" altLang="zh-CN" dirty="0"/>
          </a:p>
          <a:p>
            <a:r>
              <a:rPr lang="zh-CN" altLang="en-US" dirty="0"/>
              <a:t>第三个参数</a:t>
            </a:r>
            <a:r>
              <a:rPr lang="en-US" altLang="zh-CN" dirty="0"/>
              <a:t>:</a:t>
            </a:r>
            <a:r>
              <a:rPr lang="zh-CN" altLang="en-US" dirty="0"/>
              <a:t>捕获</a:t>
            </a:r>
            <a:endParaRPr lang="en-US" altLang="zh-CN" dirty="0"/>
          </a:p>
          <a:p>
            <a:r>
              <a:rPr lang="en-US" altLang="zh-CN" dirty="0"/>
              <a:t>True:</a:t>
            </a:r>
            <a:r>
              <a:rPr lang="zh-CN" altLang="en-US" dirty="0"/>
              <a:t>捕获</a:t>
            </a:r>
            <a:r>
              <a:rPr lang="en-US" altLang="zh-CN" dirty="0"/>
              <a:t>,false:</a:t>
            </a:r>
            <a:r>
              <a:rPr lang="zh-CN" altLang="en-US" dirty="0"/>
              <a:t>冒泡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074920" y="2907820"/>
            <a:ext cx="5452110" cy="17543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"onclick"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第一次点击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"onclick"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第二次点击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0873" y="2445096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IE11</a:t>
            </a:r>
            <a:r>
              <a:rPr lang="zh-CN" altLang="en-US" dirty="0"/>
              <a:t>不支持</a:t>
            </a:r>
            <a:r>
              <a:rPr lang="en-US" altLang="zh-CN" dirty="0"/>
              <a:t>,</a:t>
            </a:r>
            <a:r>
              <a:rPr lang="zh-CN" altLang="en-US" dirty="0"/>
              <a:t>谷歌不支持</a:t>
            </a:r>
            <a:r>
              <a:rPr lang="en-US" altLang="zh-CN" dirty="0"/>
              <a:t>,</a:t>
            </a:r>
            <a:r>
              <a:rPr lang="zh-CN" altLang="en-US" dirty="0"/>
              <a:t>火狐不支持</a:t>
            </a:r>
          </a:p>
        </p:txBody>
      </p:sp>
    </p:spTree>
    <p:extLst>
      <p:ext uri="{BB962C8B-B14F-4D97-AF65-F5344CB8AC3E}">
        <p14:creationId xmlns:p14="http://schemas.microsoft.com/office/powerpoint/2010/main" val="29005929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兼容的模式同一个对象添加多个事件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13760"/>
            <a:ext cx="8302626" cy="369331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能力检测多个浏览器为同一个对象注册多个事件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EventTools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(element,eventName,listener)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(eventName,listener,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+eventName,listener)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element[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+eventName]=listener;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89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document</a:t>
            </a:r>
            <a:endParaRPr lang="zh-CN" altLang="en-US" dirty="0"/>
          </a:p>
        </p:txBody>
      </p:sp>
      <p:sp>
        <p:nvSpPr>
          <p:cNvPr id="4" name="内容占位符 3"/>
          <p:cNvSpPr txBox="1">
            <a:spLocks noGrp="1"/>
          </p:cNvSpPr>
          <p:nvPr>
            <p:ph idx="4294967295"/>
          </p:nvPr>
        </p:nvSpPr>
        <p:spPr>
          <a:xfrm>
            <a:off x="790575" y="1450975"/>
            <a:ext cx="8353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如何获取页面的元素</a:t>
            </a:r>
            <a:r>
              <a:rPr lang="en-US" altLang="zh-CN" sz="2000" b="1" dirty="0">
                <a:solidFill>
                  <a:schemeClr val="tx1"/>
                </a:solidFill>
              </a:rPr>
              <a:t>-----</a:t>
            </a:r>
            <a:r>
              <a:rPr lang="en-US" altLang="zh-CN" sz="2000" b="1" dirty="0" err="1">
                <a:solidFill>
                  <a:schemeClr val="tx1"/>
                </a:solidFill>
              </a:rPr>
              <a:t>document.getElementById</a:t>
            </a:r>
            <a:r>
              <a:rPr lang="en-US" altLang="zh-CN" sz="2000" b="1" dirty="0">
                <a:solidFill>
                  <a:schemeClr val="tx1"/>
                </a:solidFill>
              </a:rPr>
              <a:t>();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document:</a:t>
            </a:r>
            <a:r>
              <a:rPr lang="zh-CN" altLang="en-US" sz="2000" b="1" dirty="0">
                <a:solidFill>
                  <a:srgbClr val="FF0000"/>
                </a:solidFill>
              </a:rPr>
              <a:t>页面</a:t>
            </a:r>
            <a:r>
              <a:rPr lang="zh-CN" altLang="en-US" sz="2000" b="1" dirty="0">
                <a:solidFill>
                  <a:schemeClr val="tx1"/>
                </a:solidFill>
              </a:rPr>
              <a:t>的文档对象，可以理解成是页面中的顶级对象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不是浏览器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id:</a:t>
            </a:r>
            <a:r>
              <a:rPr lang="zh-CN" altLang="en-US" sz="2000" b="1" dirty="0">
                <a:solidFill>
                  <a:schemeClr val="tx1"/>
                </a:solidFill>
              </a:rPr>
              <a:t>唯一的标识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不能有重复的</a:t>
            </a:r>
            <a:r>
              <a:rPr lang="en-US" altLang="zh-CN" sz="2000" b="1" dirty="0">
                <a:solidFill>
                  <a:schemeClr val="tx1"/>
                </a:solidFill>
              </a:rPr>
              <a:t>id,</a:t>
            </a:r>
            <a:r>
              <a:rPr lang="zh-CN" altLang="en-US" sz="2000" b="1" dirty="0">
                <a:solidFill>
                  <a:schemeClr val="tx1"/>
                </a:solidFill>
              </a:rPr>
              <a:t>就和身份证号码一样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为了准确找到这个标签</a:t>
            </a:r>
            <a:r>
              <a:rPr lang="en-US" altLang="zh-CN" sz="2000" b="1" dirty="0">
                <a:solidFill>
                  <a:schemeClr val="tx1"/>
                </a:solidFill>
              </a:rPr>
              <a:t>(</a:t>
            </a:r>
            <a:r>
              <a:rPr lang="zh-CN" altLang="en-US" sz="2000" b="1" dirty="0">
                <a:solidFill>
                  <a:schemeClr val="tx1"/>
                </a:solidFill>
              </a:rPr>
              <a:t>元素、对象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9" y="2911927"/>
            <a:ext cx="4876190" cy="27333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97600" y="3098800"/>
            <a:ext cx="2654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报错原因</a:t>
            </a:r>
            <a:r>
              <a:rPr lang="en-US" altLang="zh-CN" dirty="0"/>
              <a:t>:</a:t>
            </a:r>
            <a:r>
              <a:rPr lang="zh-CN" altLang="en-US" dirty="0"/>
              <a:t>代码从上到下执行</a:t>
            </a:r>
            <a:r>
              <a:rPr lang="en-US" altLang="zh-CN" dirty="0"/>
              <a:t>,</a:t>
            </a:r>
            <a:r>
              <a:rPr lang="zh-CN" altLang="en-US" dirty="0"/>
              <a:t>执行到获取按钮的时候</a:t>
            </a:r>
            <a:r>
              <a:rPr lang="en-US" altLang="zh-CN" dirty="0"/>
              <a:t>,</a:t>
            </a:r>
            <a:r>
              <a:rPr lang="zh-CN" altLang="en-US" dirty="0"/>
              <a:t>此时的</a:t>
            </a:r>
            <a:r>
              <a:rPr lang="en-US" altLang="zh-CN" dirty="0"/>
              <a:t>html</a:t>
            </a:r>
            <a:r>
              <a:rPr lang="zh-CN" altLang="en-US" dirty="0"/>
              <a:t>中的按钮标签还没加载</a:t>
            </a:r>
            <a:r>
              <a:rPr lang="en-US" altLang="zh-CN" dirty="0"/>
              <a:t>,</a:t>
            </a:r>
            <a:r>
              <a:rPr lang="zh-CN" altLang="en-US" dirty="0"/>
              <a:t>如何解决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script</a:t>
            </a:r>
            <a:r>
              <a:rPr lang="zh-CN" altLang="en-US" dirty="0"/>
              <a:t>标签移动到</a:t>
            </a:r>
            <a:r>
              <a:rPr lang="en-US" altLang="zh-CN" dirty="0"/>
              <a:t>html</a:t>
            </a:r>
            <a:r>
              <a:rPr lang="zh-CN" altLang="en-US" dirty="0"/>
              <a:t>标签后面</a:t>
            </a:r>
            <a:endParaRPr lang="en-US" altLang="zh-CN" dirty="0"/>
          </a:p>
          <a:p>
            <a:r>
              <a:rPr lang="zh-CN" altLang="en-US" dirty="0"/>
              <a:t>坑</a:t>
            </a:r>
            <a:r>
              <a:rPr lang="en-US" altLang="zh-CN" dirty="0"/>
              <a:t>:</a:t>
            </a:r>
            <a:r>
              <a:rPr lang="zh-CN" altLang="en-US" dirty="0"/>
              <a:t>后期解决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86" y="5951570"/>
            <a:ext cx="3895238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3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移除事件的两种方式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800" dirty="0" err="1"/>
              <a:t>element.onclick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null;</a:t>
            </a:r>
          </a:p>
          <a:p>
            <a:pPr marL="0" indent="0">
              <a:buNone/>
            </a:pPr>
            <a:r>
              <a:rPr kumimoji="1" lang="en-US" altLang="zh-CN" sz="1800" dirty="0" err="1"/>
              <a:t>removeEventListener</a:t>
            </a:r>
            <a:endParaRPr kumimoji="1" lang="en-US" altLang="zh-CN" sz="1800" dirty="0"/>
          </a:p>
          <a:p>
            <a:pPr marL="228600" lvl="1" indent="0">
              <a:buNone/>
            </a:pPr>
            <a:r>
              <a:rPr kumimoji="1" lang="en-US" altLang="zh-CN" dirty="0"/>
              <a:t>IE9</a:t>
            </a:r>
            <a:r>
              <a:rPr kumimoji="1" lang="zh-CN" altLang="en-US" dirty="0"/>
              <a:t>以前</a:t>
            </a:r>
            <a:r>
              <a:rPr kumimoji="1" lang="en-US" altLang="zh-CN" dirty="0" err="1"/>
              <a:t>detachEvent</a:t>
            </a:r>
            <a:endParaRPr kumimoji="1" lang="en-US" altLang="zh-CN" dirty="0"/>
          </a:p>
          <a:p>
            <a:pPr marL="228600" lvl="1" indent="0">
              <a:buNone/>
            </a:pPr>
            <a:r>
              <a:rPr kumimoji="1" lang="zh-CN" altLang="en-US" dirty="0"/>
              <a:t>如果注册的时候使用的是匿名函数，则无法移除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1800" dirty="0"/>
              <a:t>给多个</a:t>
            </a:r>
            <a:r>
              <a:rPr kumimoji="1" lang="en-US" altLang="zh-CN" sz="1800" dirty="0"/>
              <a:t>DOM</a:t>
            </a:r>
            <a:r>
              <a:rPr kumimoji="1" lang="zh-CN" altLang="en-US" sz="1800" dirty="0"/>
              <a:t>对象注册事件的话是使用命名函数还是匿名函数？</a:t>
            </a:r>
            <a:endParaRPr kumimoji="1" lang="en-US" altLang="zh-CN" sz="1800" dirty="0"/>
          </a:p>
          <a:p>
            <a:pPr marL="228600" lvl="1" indent="0">
              <a:buNone/>
            </a:pPr>
            <a:r>
              <a:rPr kumimoji="1" lang="zh-CN" altLang="en-US" dirty="0"/>
              <a:t>比如 给多个文本框注册事件，获取文本框的值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461" y="1277397"/>
            <a:ext cx="3695238" cy="15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2" y="3587495"/>
            <a:ext cx="6790476" cy="1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7" y="5059785"/>
            <a:ext cx="4714286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7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移除事件的兼容写法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1480" y="2212330"/>
            <a:ext cx="8458200" cy="341632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EventTools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(element,eventName,listener)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removeEventListener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(eventName,listener,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detachEvent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+eventName,listener);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element[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+eventName]=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989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11560" y="1450975"/>
            <a:ext cx="8128000" cy="681881"/>
          </a:xfrm>
        </p:spPr>
        <p:txBody>
          <a:bodyPr/>
          <a:lstStyle/>
          <a:p>
            <a:r>
              <a:rPr kumimoji="1" lang="en-US" altLang="zh-CN" sz="2000" dirty="0" err="1"/>
              <a:t>innerHTML</a:t>
            </a:r>
            <a:r>
              <a:rPr kumimoji="1" lang="zh-CN" altLang="en-US" sz="2000" dirty="0"/>
              <a:t>在清空内容的时候和事件相关的地方</a:t>
            </a:r>
            <a:endParaRPr kumimoji="1" lang="en-US" altLang="zh-CN" sz="2000" dirty="0"/>
          </a:p>
          <a:p>
            <a:r>
              <a:rPr kumimoji="1" lang="zh-CN" altLang="en-US" sz="2000" dirty="0"/>
              <a:t>如果层中有事件，通过上面的方式是移除不掉事件对象的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99320"/>
            <a:ext cx="6276190" cy="3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37" y="4509120"/>
            <a:ext cx="3607659" cy="18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21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en-US" altLang="zh-CN" dirty="0" err="1"/>
              <a:t>addEventLisener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attachEvent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46200"/>
            <a:ext cx="8128000" cy="38941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2400" b="1" dirty="0"/>
              <a:t>区别：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zh-CN" altLang="en-US" sz="2600" b="1" dirty="0"/>
              <a:t>事件名称的区别</a:t>
            </a:r>
            <a:endParaRPr kumimoji="1" lang="en-US" altLang="zh-CN" sz="26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addEventLisener</a:t>
            </a:r>
            <a:r>
              <a:rPr kumimoji="1" lang="zh-CN" altLang="en-US" sz="2400" b="1" dirty="0"/>
              <a:t>中第一个参数</a:t>
            </a:r>
            <a:r>
              <a:rPr kumimoji="1" lang="en-US" altLang="zh-CN" sz="2400" b="1" dirty="0"/>
              <a:t>type</a:t>
            </a:r>
            <a:r>
              <a:rPr kumimoji="1" lang="zh-CN" altLang="en-US" sz="2400" b="1" dirty="0"/>
              <a:t>是</a:t>
            </a:r>
            <a:r>
              <a:rPr kumimoji="1" lang="en-US" altLang="zh-CN" sz="2400" b="1" dirty="0"/>
              <a:t>click</a:t>
            </a:r>
            <a:r>
              <a:rPr kumimoji="1" lang="zh-CN" altLang="en-US" sz="2400" b="1" dirty="0"/>
              <a:t>、</a:t>
            </a:r>
            <a:r>
              <a:rPr kumimoji="1" lang="en-US" altLang="zh-CN" sz="2400" b="1" dirty="0"/>
              <a:t>load</a:t>
            </a:r>
            <a:r>
              <a:rPr kumimoji="1" lang="zh-CN" altLang="en-US" sz="2400" b="1" dirty="0"/>
              <a:t>，不带</a:t>
            </a:r>
            <a:r>
              <a:rPr kumimoji="1" lang="en-US" altLang="zh-CN" sz="2400" b="1" dirty="0"/>
              <a:t>on</a:t>
            </a:r>
          </a:p>
          <a:p>
            <a:pPr marL="228600" lvl="1" indent="0">
              <a:buNone/>
            </a:pPr>
            <a:r>
              <a:rPr kumimoji="1" lang="en-US" altLang="zh-CN" sz="2400" b="1" dirty="0" err="1"/>
              <a:t>attachEvent</a:t>
            </a:r>
            <a:r>
              <a:rPr kumimoji="1" lang="zh-CN" altLang="en-US" sz="2400" b="1" dirty="0"/>
              <a:t>中一个参数</a:t>
            </a:r>
            <a:r>
              <a:rPr kumimoji="1" lang="en-US" altLang="zh-CN" sz="2400" b="1" dirty="0"/>
              <a:t>type</a:t>
            </a:r>
            <a:r>
              <a:rPr kumimoji="1" lang="zh-CN" altLang="en-US" sz="2400" b="1" dirty="0"/>
              <a:t>是</a:t>
            </a:r>
            <a:r>
              <a:rPr kumimoji="1" lang="en-US" altLang="zh-CN" sz="2400" b="1" dirty="0" err="1"/>
              <a:t>onclick</a:t>
            </a:r>
            <a:r>
              <a:rPr kumimoji="1" lang="zh-CN" altLang="en-US" sz="2400" b="1" dirty="0"/>
              <a:t>、</a:t>
            </a:r>
            <a:r>
              <a:rPr kumimoji="1" lang="en-US" altLang="zh-CN" sz="2400" b="1" dirty="0" err="1"/>
              <a:t>onload</a:t>
            </a:r>
            <a:endParaRPr kumimoji="1" lang="en-US" altLang="zh-CN" sz="2400" b="1" dirty="0"/>
          </a:p>
          <a:p>
            <a:pPr marL="0" indent="0">
              <a:buNone/>
            </a:pPr>
            <a:r>
              <a:rPr kumimoji="1" lang="en-US" altLang="zh-CN" sz="2600" b="1" dirty="0"/>
              <a:t>this</a:t>
            </a:r>
            <a:r>
              <a:rPr kumimoji="1" lang="zh-CN" altLang="en-US" sz="2600" b="1" dirty="0"/>
              <a:t>的区别</a:t>
            </a:r>
            <a:endParaRPr kumimoji="1" lang="en-US" altLang="zh-CN" sz="26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addEventLisener</a:t>
            </a:r>
            <a:r>
              <a:rPr kumimoji="1" lang="zh-CN" altLang="en-US" sz="2400" b="1" dirty="0"/>
              <a:t>：事件处理程序会在当前对象的作用域运行，因此，时间处理程序的</a:t>
            </a:r>
            <a:r>
              <a:rPr kumimoji="1" lang="en-US" altLang="zh-CN" sz="2400" b="1" dirty="0"/>
              <a:t>this</a:t>
            </a:r>
            <a:r>
              <a:rPr kumimoji="1" lang="zh-CN" altLang="en-US" sz="2400" b="1" dirty="0"/>
              <a:t>就是当前对象</a:t>
            </a:r>
            <a:endParaRPr kumimoji="1" lang="en-US" altLang="zh-CN" sz="2400" b="1" dirty="0"/>
          </a:p>
          <a:p>
            <a:pPr marL="228600" lvl="1" indent="0">
              <a:buNone/>
            </a:pPr>
            <a:r>
              <a:rPr kumimoji="1" lang="en-US" altLang="zh-CN" sz="2400" b="1" dirty="0" err="1"/>
              <a:t>attachEvent</a:t>
            </a:r>
            <a:r>
              <a:rPr kumimoji="1" lang="zh-CN" altLang="en-US" sz="2400" b="1" dirty="0"/>
              <a:t>：事件处理程序是在全局作用域下运行因此</a:t>
            </a:r>
            <a:r>
              <a:rPr kumimoji="1" lang="en-US" altLang="zh-CN" sz="2400" b="1" dirty="0"/>
              <a:t>this</a:t>
            </a:r>
            <a:r>
              <a:rPr kumimoji="1" lang="zh-CN" altLang="en-US" sz="2400" b="1" dirty="0"/>
              <a:t>就是</a:t>
            </a:r>
            <a:r>
              <a:rPr kumimoji="1" lang="en-US" altLang="zh-CN" sz="2400" b="1" dirty="0"/>
              <a:t>window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15" y="4852658"/>
            <a:ext cx="7076190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19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事件冒泡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450975"/>
            <a:ext cx="8128000" cy="399424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 </a:t>
            </a:r>
            <a:r>
              <a:rPr kumimoji="1" lang="en-US" altLang="zh-CN" sz="2000" b="1" dirty="0" err="1"/>
              <a:t>btn.addEventListener</a:t>
            </a:r>
            <a:r>
              <a:rPr kumimoji="1" lang="en-US" altLang="zh-CN" sz="2000" b="1" dirty="0"/>
              <a:t>("click",</a:t>
            </a:r>
            <a:r>
              <a:rPr kumimoji="1" lang="en-US" altLang="zh-CN" sz="2000" b="1" dirty="0" err="1"/>
              <a:t>handle,false</a:t>
            </a:r>
            <a:r>
              <a:rPr kumimoji="1" lang="en-US" altLang="zh-CN" sz="2000" b="1" dirty="0"/>
              <a:t>);</a:t>
            </a:r>
          </a:p>
          <a:p>
            <a:pPr marL="228600" lvl="1" indent="0">
              <a:buNone/>
            </a:pPr>
            <a:r>
              <a:rPr kumimoji="1" lang="zh-CN" altLang="en-US" sz="2000" b="1" dirty="0"/>
              <a:t>最后一个参数为</a:t>
            </a:r>
            <a:r>
              <a:rPr kumimoji="1" lang="en-US" altLang="zh-CN" sz="2000" b="1" dirty="0"/>
              <a:t>false-</a:t>
            </a:r>
            <a:r>
              <a:rPr kumimoji="1" lang="zh-CN" altLang="en-US" sz="2000" b="1" dirty="0"/>
              <a:t>事件冒泡</a:t>
            </a:r>
            <a:endParaRPr kumimoji="1" lang="en-US" altLang="zh-CN" sz="2000" b="1" dirty="0"/>
          </a:p>
          <a:p>
            <a:pPr marL="228600" lvl="1" indent="0">
              <a:buNone/>
            </a:pPr>
            <a:r>
              <a:rPr kumimoji="1" lang="zh-CN" altLang="en-US" sz="2000" b="1" dirty="0"/>
              <a:t>大多数浏览器都支持</a:t>
            </a:r>
            <a:r>
              <a:rPr kumimoji="1" lang="en-US" altLang="zh-CN" sz="2000" b="1" dirty="0"/>
              <a:t>-</a:t>
            </a:r>
            <a:r>
              <a:rPr kumimoji="1" lang="zh-CN" altLang="en-US" sz="2000" b="1" dirty="0"/>
              <a:t>推荐使用的方式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事件冒泡：如果元素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嵌套在元素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中，那么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被点击不仅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onclick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事件会被触发，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onclick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也会被触发。触发的顺序是“由内而外” 。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取消事件冒泡：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window.event.cancelBubble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true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谷歌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,IE</a:t>
            </a:r>
          </a:p>
          <a:p>
            <a:pPr marL="0" indent="0">
              <a:buNone/>
            </a:pP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e.stopPropagation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();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火狐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再次强调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this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表示的是当前监听的事件</a:t>
            </a:r>
          </a:p>
          <a:p>
            <a:pPr marL="0" indent="0">
              <a:buNone/>
            </a:pPr>
            <a:r>
              <a:rPr lang="en-US" altLang="zh-CN" sz="2000" b="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event.srcElement</a:t>
            </a:r>
            <a:r>
              <a:rPr lang="zh-CN" altLang="en-US" sz="2000" b="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是引发事件的对象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冒泡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530552"/>
            <a:ext cx="4016400" cy="33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94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/>
              <a:t>演示事件冒泡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5" y="1339557"/>
            <a:ext cx="8590476" cy="31238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70" y="4193753"/>
            <a:ext cx="5074985" cy="25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870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事件捕获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13716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 </a:t>
            </a:r>
            <a:r>
              <a:rPr kumimoji="1" lang="en-US" altLang="zh-CN" b="1" dirty="0" err="1"/>
              <a:t>btn.addEventListener</a:t>
            </a:r>
            <a:r>
              <a:rPr kumimoji="1" lang="en-US" altLang="zh-CN" b="1" dirty="0"/>
              <a:t>("click",</a:t>
            </a:r>
            <a:r>
              <a:rPr kumimoji="1" lang="en-US" altLang="zh-CN" b="1" dirty="0" err="1"/>
              <a:t>handle,true</a:t>
            </a:r>
            <a:r>
              <a:rPr kumimoji="1" lang="en-US" altLang="zh-CN" b="1" dirty="0"/>
              <a:t>);</a:t>
            </a:r>
          </a:p>
          <a:p>
            <a:pPr marL="228600" lvl="1" indent="0">
              <a:buNone/>
            </a:pPr>
            <a:r>
              <a:rPr kumimoji="1" lang="zh-CN" altLang="en-US" b="1" dirty="0"/>
              <a:t>最后一个参数为</a:t>
            </a:r>
            <a:r>
              <a:rPr kumimoji="1" lang="en-US" altLang="zh-CN" b="1" dirty="0"/>
              <a:t>true-</a:t>
            </a:r>
            <a:r>
              <a:rPr kumimoji="1" lang="zh-CN" altLang="en-US" b="1" dirty="0"/>
              <a:t>事件捕获</a:t>
            </a:r>
            <a:endParaRPr kumimoji="1" lang="en-US" altLang="zh-CN" b="1" dirty="0"/>
          </a:p>
          <a:p>
            <a:pPr marL="228600" lvl="1" indent="0">
              <a:buNone/>
            </a:pPr>
            <a:r>
              <a:rPr kumimoji="1" lang="zh-CN" altLang="en-US" b="1" dirty="0"/>
              <a:t>老版本的浏览器不支持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不推荐使用</a:t>
            </a:r>
            <a:r>
              <a:rPr kumimoji="1" lang="en-US" altLang="zh-CN" b="1" dirty="0"/>
              <a:t>IE8</a:t>
            </a:r>
            <a:r>
              <a:rPr kumimoji="1" lang="zh-CN" altLang="en-US" b="1" dirty="0"/>
              <a:t>之前不支持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798" y="3175818"/>
            <a:ext cx="3885208" cy="316442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3393256"/>
            <a:ext cx="5696586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(id);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获取每个元素添加到数组中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然后遍历注册点击事件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"dv2"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(item,index,array)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item.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的时候就是捕获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效果就是倒着显示当前对象了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277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事件的三个阶段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67518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捕获阶段</a:t>
            </a:r>
            <a:r>
              <a:rPr kumimoji="1" lang="en-US" altLang="zh-CN" dirty="0"/>
              <a:t>1</a:t>
            </a:r>
          </a:p>
          <a:p>
            <a:pPr marL="0" indent="0">
              <a:buNone/>
            </a:pPr>
            <a:r>
              <a:rPr kumimoji="1" lang="zh-CN" altLang="en-US" dirty="0"/>
              <a:t>目标阶段</a:t>
            </a:r>
            <a:r>
              <a:rPr kumimoji="1" lang="en-US" altLang="zh-CN" dirty="0"/>
              <a:t>2</a:t>
            </a:r>
            <a:r>
              <a:rPr kumimoji="1" lang="zh-CN" altLang="en-US" dirty="0"/>
              <a:t>   正在执行当前对象的事件处理程序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冒泡阶段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996952"/>
            <a:ext cx="540902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126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/>
              <a:t>事件对象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2819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zh-CN" altLang="en-US" sz="1800" b="1" dirty="0"/>
              <a:t>获取当前对象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/>
              <a:t>target</a:t>
            </a:r>
            <a:r>
              <a:rPr kumimoji="1" lang="zh-CN" altLang="en-US" b="1" dirty="0"/>
              <a:t>触发事件的元素 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我只记住谁是第一个打我的人</a:t>
            </a:r>
            <a:r>
              <a:rPr kumimoji="1" lang="en-US" altLang="zh-CN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 err="1"/>
              <a:t>currentTarget</a:t>
            </a:r>
            <a:r>
              <a:rPr kumimoji="1" lang="en-US" altLang="zh-CN" b="1" dirty="0"/>
              <a:t>	</a:t>
            </a:r>
            <a:r>
              <a:rPr kumimoji="1" lang="zh-CN" altLang="en-US" b="1" dirty="0"/>
              <a:t>始终是当前执行事件处理程序的对象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谁打我我就记住谁</a:t>
            </a:r>
            <a:r>
              <a:rPr kumimoji="1" lang="en-US" altLang="zh-CN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/>
              <a:t>IE</a:t>
            </a:r>
            <a:r>
              <a:rPr kumimoji="1" lang="zh-CN" altLang="en-US" b="1" dirty="0"/>
              <a:t>中对应的属性  </a:t>
            </a:r>
            <a:r>
              <a:rPr kumimoji="1" lang="en-US" altLang="zh-CN" b="1" dirty="0" err="1"/>
              <a:t>srcElement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==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target</a:t>
            </a:r>
          </a:p>
          <a:p>
            <a:pPr marL="0" indent="0">
              <a:buNone/>
            </a:pPr>
            <a:r>
              <a:rPr kumimoji="1" lang="zh-CN" altLang="en-US" sz="1800" b="1" dirty="0"/>
              <a:t>事件类型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/>
              <a:t>type		click</a:t>
            </a:r>
            <a:r>
              <a:rPr kumimoji="1" lang="zh-CN" altLang="en-US" b="1" dirty="0"/>
              <a:t>、</a:t>
            </a:r>
            <a:r>
              <a:rPr kumimoji="1" lang="en-US" altLang="zh-CN" b="1" dirty="0" err="1"/>
              <a:t>mouseover</a:t>
            </a:r>
            <a:r>
              <a:rPr kumimoji="1" lang="zh-CN" altLang="en-US" b="1" dirty="0"/>
              <a:t>。。。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sz="1800" b="1" dirty="0"/>
              <a:t>事件处于哪个阶段</a:t>
            </a:r>
            <a:r>
              <a:rPr kumimoji="1" lang="en-US" altLang="zh-CN" sz="1800" b="1" dirty="0"/>
              <a:t>(</a:t>
            </a:r>
            <a:r>
              <a:rPr kumimoji="1" lang="zh-CN" altLang="en-US" sz="1800" b="1" dirty="0"/>
              <a:t>只读</a:t>
            </a:r>
            <a:r>
              <a:rPr kumimoji="1" lang="en-US" altLang="zh-CN" sz="1800" b="1" dirty="0"/>
              <a:t>)</a:t>
            </a:r>
          </a:p>
          <a:p>
            <a:pPr marL="228600" lvl="1" indent="0">
              <a:buNone/>
            </a:pPr>
            <a:r>
              <a:rPr kumimoji="1" lang="en-US" altLang="zh-CN" b="1" dirty="0" err="1"/>
              <a:t>eventPhase</a:t>
            </a:r>
            <a:endParaRPr kumimoji="1" lang="en-US" altLang="zh-CN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37960" y="4283067"/>
            <a:ext cx="5703570" cy="19389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"dv1"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"dv2"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.forEach(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(item)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item.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事件的类型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:click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eventPhase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的时候为目标阶段和冒泡阶段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第三个参数是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的时候为捕获阶段和目标阶段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掌握冒泡阶段即可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787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事件对象</a:t>
            </a:r>
            <a:r>
              <a:rPr lang="en-US" altLang="zh-CN" dirty="0"/>
              <a:t>type</a:t>
            </a:r>
            <a:r>
              <a:rPr lang="zh-CN" altLang="en-US" dirty="0"/>
              <a:t>的用法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299270"/>
            <a:ext cx="8058150" cy="313932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为元素的不同事件注册相同的函数</a:t>
            </a:r>
            <a:b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"dv3"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(e.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"mouseover"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"mouseout"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鼠标离开事件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8474" y="5019792"/>
            <a:ext cx="4290696" cy="64633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pageX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imgObj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" y="5817870"/>
            <a:ext cx="538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解决图片跟着鼠标飞的问题</a:t>
            </a:r>
          </a:p>
        </p:txBody>
      </p:sp>
    </p:spTree>
    <p:extLst>
      <p:ext uri="{BB962C8B-B14F-4D97-AF65-F5344CB8AC3E}">
        <p14:creationId xmlns:p14="http://schemas.microsoft.com/office/powerpoint/2010/main" val="386276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kumimoji="1" lang="zh-CN" altLang="en-US" dirty="0"/>
              <a:t>体验</a:t>
            </a:r>
            <a:r>
              <a:rPr kumimoji="1" lang="en-US" altLang="zh-CN" dirty="0"/>
              <a:t>DOM</a:t>
            </a:r>
            <a:r>
              <a:rPr kumimoji="1" lang="zh-CN" altLang="en-US" dirty="0"/>
              <a:t>带来的快感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50975"/>
            <a:ext cx="8128000" cy="4540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通过使用匿名函数注册事件是最常用的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所以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代码修改后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52" y="2750739"/>
            <a:ext cx="4638095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3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案例拖拽效果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87841" y="1224197"/>
            <a:ext cx="6041222" cy="55092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获取登录的层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"login"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获取鼠标按下的位置的层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层注册鼠标按下的事件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onmousedown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获取鼠标相对于当前这个层的左侧的边框位置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鼠标按下的同时，注册鼠标移动的事件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设置当前登录层距离左侧和上面的位置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onmouseup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692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案例放大镜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2047" y="1450975"/>
            <a:ext cx="4479402" cy="483209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根据外面的层获取里面包裹图片的小层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根据小层获取里面的遮挡层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根据最外面的层获取里面的大层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根据大层获取里面的图片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鼠标移动进入小层后显示遮挡的层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设置遮挡的层显示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同时显示对应的大层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鼠标离开小层后遮挡的层隐藏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设置遮挡的层隐藏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同时隐藏对应的大层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099405" y="1971212"/>
            <a:ext cx="5322387" cy="4647426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鼠标在小层上移动的时候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设置遮挡的层的位置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类似于图片跟着飞的案例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为小层注册鼠标移动的事件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鼠标的位置正好是遮挡层宽度和高度的一半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由于有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的问题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要抠出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100px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就等于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小于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就等于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0,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这样，左侧和上面鼠标出去小层的时候就不会把遮挡层带出去的问题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大于小层宽度减去遮挡层宽度的时候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就是小层宽减遮挡层宽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的最大值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大于小层高度减去遮挡层高度的时候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就是小层高减遮挡层的高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,y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的最大值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改变大图片的位置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遮挡层移动的比例和大图移动的比例是正比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图片的最大移动距离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/bigImg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//bigImg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移动语距离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=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*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图片最大移动距离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/  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获取大图在大层中的移动距离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bigDiv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bigToMove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smallToMove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设置大图的移动位置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bigImg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60" y="623888"/>
            <a:ext cx="3800969" cy="24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771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案例滚动条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32723"/>
            <a:ext cx="3085714" cy="493333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97274" y="1076874"/>
            <a:ext cx="5523198" cy="5632311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获取最外面的层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一会要计算比例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所以要获取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获取显示文本的层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获取装 滚动条的层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"scroll"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获取滚动条层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"bar"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设置滚动条高度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box.offsetHeight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获取文本层的高度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content.offsetHeight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获取装滚动条的高度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scroll.offsetHeight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文本层高度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=scroll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/bar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//var barHeight=content.offsetHeight*scroll.offsetHeight/box.offsetHeight;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onmousedown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获取鼠标按下的位置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因为是鼠标移动，滚动条跟着鼠标移动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所以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使用的是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alert("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哈哈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获取移动之后的鼠标的纵坐标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-spanceY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移动的距离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spaceY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能力检测的代码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取消文本选中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removeAllRanges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滚动条的移动的距离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文本的移动的距离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滚动条的最大的移动距离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//y---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滚动条的移动距离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====scroll.offsetHeight-bar.offsetHeight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scroll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文本的最大的移动距离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=====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文本的高度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-box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的高度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offsetHeight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contentTopMove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maskBigMove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marginTop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contentTopMove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滚动条鼠标抬起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onmouseup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onmousemove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08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en-US" altLang="zh-CN" dirty="0"/>
              <a:t>Offset</a:t>
            </a:r>
            <a:r>
              <a:rPr lang="zh-CN" altLang="en-US" dirty="0"/>
              <a:t>是什么鬼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975"/>
            <a:ext cx="2647619" cy="1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6" y="2993832"/>
            <a:ext cx="3866667" cy="15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30" y="4555737"/>
            <a:ext cx="3771429" cy="13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37" y="4647774"/>
            <a:ext cx="4247619" cy="1485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093" y="1364839"/>
            <a:ext cx="6100168" cy="1684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02552" y="3530278"/>
            <a:ext cx="283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offsetParent</a:t>
            </a:r>
            <a:r>
              <a:rPr lang="zh-CN" altLang="en-US" dirty="0"/>
              <a:t>找到有定位的父元素</a:t>
            </a:r>
          </a:p>
        </p:txBody>
      </p:sp>
    </p:spTree>
    <p:extLst>
      <p:ext uri="{BB962C8B-B14F-4D97-AF65-F5344CB8AC3E}">
        <p14:creationId xmlns:p14="http://schemas.microsoft.com/office/powerpoint/2010/main" val="22962433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动画函数封装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8474" y="1450975"/>
            <a:ext cx="748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元素当前位置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每次移动的位置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5114" y="1845324"/>
            <a:ext cx="6620719" cy="332398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(element,target)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&lt;target?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(target-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)&lt;=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=target+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element.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544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简单的轮播图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98474" y="1566368"/>
            <a:ext cx="4027991" cy="46628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获取最外层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获取里面的第一个层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getFirstElementByParent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层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innerDiv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这个层的宽度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遍历每个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span,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注册鼠标经过的事件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干掉所有的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removeAttribute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设置当前鼠标经过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1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innerUl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79" y="1842343"/>
            <a:ext cx="510476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06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简单的左右焦点图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5957" y="1300505"/>
            <a:ext cx="4524939" cy="2893100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找到最外面的层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找到显示图片的层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getFirstElementByParent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获取显示图片层的宽度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找到显示图片层中的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"imgs"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找到心事图片层中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中的所有的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=imgsUl.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"focusD"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为外层注册鼠标进入事件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10896" y="1219481"/>
            <a:ext cx="3507130" cy="4524315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为外层注册鼠标离开事件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divBox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focusDiv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找到焦点层的左侧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找到焦点层的右侧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并注册事件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imgsUl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9" y="4134191"/>
            <a:ext cx="5104762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90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76470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无缝轮播图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4036"/>
            <a:ext cx="3542857" cy="21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25" y="1700808"/>
            <a:ext cx="4419048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351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8128000" cy="827087"/>
          </a:xfrm>
        </p:spPr>
        <p:txBody>
          <a:bodyPr/>
          <a:lstStyle/>
          <a:p>
            <a:r>
              <a:rPr lang="zh-CN" altLang="en-US" dirty="0"/>
              <a:t>完整的轮播图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5195" y="1450975"/>
            <a:ext cx="2986268" cy="2585323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获取外面的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"box"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获取显示图片的层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为了获取每次图片显示的宽度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图片显示的宽度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offsetWidth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获取里面的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列表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获取焦点层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"arr"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获取左按钮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获取右按钮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my$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9247" y="4036298"/>
            <a:ext cx="3605515" cy="2923877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中添加一个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为了无缝连接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cloneNode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添加后设置其应用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为按钮注册点击事件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设置动画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的类样式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343068" y="1441779"/>
            <a:ext cx="4109012" cy="3908762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第一步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鼠标进入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显示焦点层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"block"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box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display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timeId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第二步显示小按钮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根据已知的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的个数创建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并设置索引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createElement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"li"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appendChild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设置索引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每个按钮中间显示数字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为每个小按钮注册鼠标进入的事件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注册事件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目的是设置当前小按钮的样式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清楚其他按钮的样式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同时设置图片的滚动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.getAttribute(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同时设置外面的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的索引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用来记录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点击左右按钮时候记录的第几张图片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.getAttribute(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"index"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48264" y="1621105"/>
            <a:ext cx="3010345" cy="2308324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playNext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liObjs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imgWidth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设置动画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同时设置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中对应的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的类样式</a:t>
            </a:r>
            <a:b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3385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if(pic==liObjs.length-1){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CN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zh-CN" altLang="zh-CN" sz="8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800" b="1" i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zh-CN" altLang="zh-CN" sz="800" b="1" dirty="0">
                <a:solidFill>
                  <a:srgbClr val="660E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zh-CN" altLang="zh-CN" sz="800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zh-CN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zh-CN" sz="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children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zh-CN" altLang="zh-CN" sz="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 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"current"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398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23888"/>
            <a:ext cx="9144000" cy="827087"/>
          </a:xfrm>
        </p:spPr>
        <p:txBody>
          <a:bodyPr/>
          <a:lstStyle/>
          <a:p>
            <a:r>
              <a:rPr lang="zh-CN" altLang="en-US" dirty="0"/>
              <a:t>明确</a:t>
            </a:r>
            <a:r>
              <a:rPr lang="en-US" altLang="zh-CN" dirty="0"/>
              <a:t>document</a:t>
            </a:r>
            <a:r>
              <a:rPr lang="zh-CN" altLang="en-US" dirty="0"/>
              <a:t>下如何直接获取元素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0941" y="1665581"/>
            <a:ext cx="6331353" cy="1200329"/>
          </a:xfrm>
          <a:prstGeom prst="rect">
            <a:avLst/>
          </a:prstGeom>
          <a:solidFill>
            <a:srgbClr val="CCE8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字符串类型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//body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.html);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抱歉系统没有</a:t>
            </a:r>
            <a:b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documentElement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//html</a:t>
            </a:r>
            <a:r>
              <a:rPr kumimoji="0" lang="zh-CN" altLang="zh-CN" sz="1800" b="0" i="1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对象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00" y="2956673"/>
            <a:ext cx="2447619" cy="2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85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6127</Words>
  <Application>Microsoft Office PowerPoint</Application>
  <PresentationFormat>全屏显示(4:3)</PresentationFormat>
  <Paragraphs>907</Paragraphs>
  <Slides>130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39" baseType="lpstr">
      <vt:lpstr>Eurostile</vt:lpstr>
      <vt:lpstr>新細明體</vt:lpstr>
      <vt:lpstr>等线</vt:lpstr>
      <vt:lpstr>宋体</vt:lpstr>
      <vt:lpstr>微软雅黑</vt:lpstr>
      <vt:lpstr>Arial</vt:lpstr>
      <vt:lpstr>Calibri</vt:lpstr>
      <vt:lpstr>Consolas</vt:lpstr>
      <vt:lpstr>Office 主题</vt:lpstr>
      <vt:lpstr>PowerPoint 演示文稿</vt:lpstr>
      <vt:lpstr>DOM-Document Object Model</vt:lpstr>
      <vt:lpstr>DOM模型</vt:lpstr>
      <vt:lpstr>DOM中相关的概念</vt:lpstr>
      <vt:lpstr>DOM的级别（了解）</vt:lpstr>
      <vt:lpstr>DOM可以做什么</vt:lpstr>
      <vt:lpstr>由浅入深-注册事件</vt:lpstr>
      <vt:lpstr>document</vt:lpstr>
      <vt:lpstr>体验DOM带来的快感</vt:lpstr>
      <vt:lpstr>PowerPoint 演示文稿</vt:lpstr>
      <vt:lpstr>DOM对象的属性</vt:lpstr>
      <vt:lpstr>PowerPoint 演示文稿</vt:lpstr>
      <vt:lpstr>如何获取多个标签并注册事件</vt:lpstr>
      <vt:lpstr>理解DOM</vt:lpstr>
      <vt:lpstr>继续理解DOM</vt:lpstr>
      <vt:lpstr>理解DOM操作</vt:lpstr>
      <vt:lpstr>添加事件的代码可以有三种写法（重点）</vt:lpstr>
      <vt:lpstr>获取页面元素</vt:lpstr>
      <vt:lpstr>PowerPoint 演示文稿</vt:lpstr>
      <vt:lpstr>切换图片练习</vt:lpstr>
      <vt:lpstr>切换图片练习</vt:lpstr>
      <vt:lpstr>层的显示和隐藏案例</vt:lpstr>
      <vt:lpstr>多个层显示和隐藏</vt:lpstr>
      <vt:lpstr>如何为多个元素同时注册多个事件</vt:lpstr>
      <vt:lpstr>DOM对象的属性</vt:lpstr>
      <vt:lpstr>练习</vt:lpstr>
      <vt:lpstr>练习</vt:lpstr>
      <vt:lpstr>innerHTML</vt:lpstr>
      <vt:lpstr>innerText</vt:lpstr>
      <vt:lpstr>innerText能力检测封装代码</vt:lpstr>
      <vt:lpstr>自定义属性</vt:lpstr>
      <vt:lpstr>案例</vt:lpstr>
      <vt:lpstr>PowerPoint 演示文稿</vt:lpstr>
      <vt:lpstr>PowerPoint 演示文稿</vt:lpstr>
      <vt:lpstr>PowerPoint 演示文稿</vt:lpstr>
      <vt:lpstr>节点的属性（了解）</vt:lpstr>
      <vt:lpstr>节点属性</vt:lpstr>
      <vt:lpstr>隔行变色案例</vt:lpstr>
      <vt:lpstr>节点的层次</vt:lpstr>
      <vt:lpstr>节点的层次结构</vt:lpstr>
      <vt:lpstr>案例</vt:lpstr>
      <vt:lpstr>设置样式的两种方式</vt:lpstr>
      <vt:lpstr>style注意问题</vt:lpstr>
      <vt:lpstr>style常用属性</vt:lpstr>
      <vt:lpstr>自己做的练习</vt:lpstr>
      <vt:lpstr>隐藏显示</vt:lpstr>
      <vt:lpstr>位置</vt:lpstr>
      <vt:lpstr>偏移量</vt:lpstr>
      <vt:lpstr>offsetParent</vt:lpstr>
      <vt:lpstr>客户区大小</vt:lpstr>
      <vt:lpstr>客户区大小</vt:lpstr>
      <vt:lpstr>滚动大小</vt:lpstr>
      <vt:lpstr>案例：固定导航头</vt:lpstr>
      <vt:lpstr>定时器</vt:lpstr>
      <vt:lpstr>基本动画</vt:lpstr>
      <vt:lpstr>动态创建元素</vt:lpstr>
      <vt:lpstr>动态创建元素的三种方式</vt:lpstr>
      <vt:lpstr>案例</vt:lpstr>
      <vt:lpstr>动态创建表格</vt:lpstr>
      <vt:lpstr>BOM-Browser Object Model</vt:lpstr>
      <vt:lpstr>JavaScript的组成</vt:lpstr>
      <vt:lpstr>BOM</vt:lpstr>
      <vt:lpstr>BOM</vt:lpstr>
      <vt:lpstr>系统对话框</vt:lpstr>
      <vt:lpstr>打开窗口</vt:lpstr>
      <vt:lpstr>定时器</vt:lpstr>
      <vt:lpstr>location对象</vt:lpstr>
      <vt:lpstr>location对象的方法</vt:lpstr>
      <vt:lpstr>navigator对象</vt:lpstr>
      <vt:lpstr>PowerPoint 演示文稿</vt:lpstr>
      <vt:lpstr>history对象</vt:lpstr>
      <vt:lpstr>Window.onload</vt:lpstr>
      <vt:lpstr>PowerPoint 演示文稿</vt:lpstr>
      <vt:lpstr>什么是事件</vt:lpstr>
      <vt:lpstr>鼠标跟着图片飞的案例</vt:lpstr>
      <vt:lpstr>点击某个位置，图片移动到某个位置</vt:lpstr>
      <vt:lpstr>注册事件:</vt:lpstr>
      <vt:lpstr>注册事件的两种方式</vt:lpstr>
      <vt:lpstr>兼容的模式同一个对象添加多个事件</vt:lpstr>
      <vt:lpstr>移除事件的两种方式</vt:lpstr>
      <vt:lpstr>移除事件的兼容写法</vt:lpstr>
      <vt:lpstr>注意事项</vt:lpstr>
      <vt:lpstr>addEventLisener和attachEvent</vt:lpstr>
      <vt:lpstr>事件冒泡</vt:lpstr>
      <vt:lpstr>演示事件冒泡</vt:lpstr>
      <vt:lpstr>事件捕获</vt:lpstr>
      <vt:lpstr>事件的三个阶段</vt:lpstr>
      <vt:lpstr>事件对象</vt:lpstr>
      <vt:lpstr>事件对象type的用法</vt:lpstr>
      <vt:lpstr>案例拖拽效果</vt:lpstr>
      <vt:lpstr>案例放大镜</vt:lpstr>
      <vt:lpstr>案例滚动条</vt:lpstr>
      <vt:lpstr>Offset是什么鬼?</vt:lpstr>
      <vt:lpstr>动画函数封装</vt:lpstr>
      <vt:lpstr>简单的轮播图</vt:lpstr>
      <vt:lpstr>简单的左右焦点图</vt:lpstr>
      <vt:lpstr>PowerPoint 演示文稿</vt:lpstr>
      <vt:lpstr>完整的轮播图</vt:lpstr>
      <vt:lpstr>明确document下如何直接获取元素</vt:lpstr>
      <vt:lpstr>pageX和pageY</vt:lpstr>
      <vt:lpstr>scroll</vt:lpstr>
      <vt:lpstr>封装常用的scrollTop和scrollLeft</vt:lpstr>
      <vt:lpstr>固定导航栏案例</vt:lpstr>
      <vt:lpstr>缓动动画</vt:lpstr>
      <vt:lpstr>筋斗云案例</vt:lpstr>
      <vt:lpstr>获取元素计算后属性值的方式</vt:lpstr>
      <vt:lpstr>缓动动画函数(任意数值属性)封装</vt:lpstr>
      <vt:lpstr>缓动动画函数(多个数值属性)封装</vt:lpstr>
      <vt:lpstr>缓动动画函数(多个数值属性)封装</vt:lpstr>
      <vt:lpstr>缓动动画函数(添加回调函数)封装</vt:lpstr>
      <vt:lpstr>缓动动画函数(透明度和层级)封装</vt:lpstr>
      <vt:lpstr>手风琴案例</vt:lpstr>
      <vt:lpstr>关机动画(玩玩而已)</vt:lpstr>
      <vt:lpstr>旋转木马案例</vt:lpstr>
      <vt:lpstr>正则表达式--基本元字符(常用的)</vt:lpstr>
      <vt:lpstr>练习</vt:lpstr>
      <vt:lpstr>PowerPoint 演示文稿</vt:lpstr>
      <vt:lpstr>正则表达式的声明和使用</vt:lpstr>
      <vt:lpstr>正则表达式的简单写法</vt:lpstr>
      <vt:lpstr>案例:验证密码的强弱</vt:lpstr>
      <vt:lpstr>案例:验证座机</vt:lpstr>
      <vt:lpstr>案例:验证表单</vt:lpstr>
      <vt:lpstr>字符串中的replace方法和封装trim方法</vt:lpstr>
      <vt:lpstr>可视区三大系列</vt:lpstr>
      <vt:lpstr>响应式布局原理</vt:lpstr>
      <vt:lpstr>鼠标事件</vt:lpstr>
      <vt:lpstr>键盘事件</vt:lpstr>
      <vt:lpstr>案例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DOM-BOM-特效</dc:title>
  <dc:creator>admin</dc:creator>
  <cp:lastModifiedBy>Administrator</cp:lastModifiedBy>
  <cp:revision>110</cp:revision>
  <dcterms:created xsi:type="dcterms:W3CDTF">2015-06-29T07:19:00Z</dcterms:created>
  <dcterms:modified xsi:type="dcterms:W3CDTF">2016-09-17T10:07:57Z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